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621" r:id="rId3"/>
    <p:sldId id="572" r:id="rId4"/>
    <p:sldId id="706" r:id="rId5"/>
    <p:sldId id="711" r:id="rId6"/>
    <p:sldId id="712" r:id="rId7"/>
    <p:sldId id="719" r:id="rId8"/>
    <p:sldId id="707" r:id="rId9"/>
    <p:sldId id="708" r:id="rId10"/>
    <p:sldId id="709" r:id="rId11"/>
    <p:sldId id="710" r:id="rId12"/>
    <p:sldId id="692" r:id="rId13"/>
  </p:sldIdLst>
  <p:sldSz cx="9144000" cy="5143500" type="screen16x9"/>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56" userDrawn="1">
          <p15:clr>
            <a:srgbClr val="A4A3A4"/>
          </p15:clr>
        </p15:guide>
        <p15:guide id="2" pos="279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109" d="100"/>
          <a:sy n="109" d="100"/>
        </p:scale>
        <p:origin x="437" y="91"/>
      </p:cViewPr>
      <p:guideLst>
        <p:guide orient="horz" pos="1556"/>
        <p:guide pos="279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3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思源黑体 CN Regular" panose="020B0500000000000000" charset="-122"/>
              <a:ea typeface="思源黑体 CN Regular" panose="020B0500000000000000"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思源黑体 CN Regular" panose="020B0500000000000000" charset="-122"/>
              </a:rPr>
            </a:fld>
            <a:endParaRPr lang="zh-CN" altLang="en-US">
              <a:latin typeface="思源黑体 CN Regular" panose="020B0500000000000000"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思源黑体 CN Regular" panose="020B0500000000000000" charset="-122"/>
              <a:ea typeface="思源黑体 CN Regular" panose="020B0500000000000000"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思源黑体 CN Regular" panose="020B0500000000000000" charset="-122"/>
              </a:rPr>
            </a:fld>
            <a:endParaRPr lang="zh-CN" altLang="en-US">
              <a:latin typeface="思源黑体 CN Regular" panose="020B0500000000000000"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思源黑体 CN Regular" panose="020B0500000000000000" charset="-122"/>
                <a:ea typeface="思源黑体 CN Regular" panose="020B0500000000000000"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思源黑体 CN Regular" panose="020B0500000000000000" charset="-122"/>
                <a:ea typeface="思源黑体 CN Regular" panose="020B0500000000000000" charset="-122"/>
              </a:defRPr>
            </a:lvl1pPr>
          </a:lstStyle>
          <a:p>
            <a:fld id="{CBFDA73F-FE32-4C7A-A1A9-99044E5C583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思源黑体 CN Regular" panose="020B0500000000000000" charset="-122"/>
                <a:ea typeface="思源黑体 CN Regular" panose="020B0500000000000000"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思源黑体 CN Regular" panose="020B0500000000000000" charset="-122"/>
                <a:ea typeface="思源黑体 CN Regular" panose="020B0500000000000000" charset="-122"/>
              </a:defRPr>
            </a:lvl1pPr>
          </a:lstStyle>
          <a:p>
            <a:fld id="{6CA37734-671B-4C54-8EE0-CE0853A953F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思源黑体 CN Regular" panose="020B0500000000000000" charset="-122"/>
        <a:ea typeface="思源黑体 CN Regular" panose="020B0500000000000000" charset="-122"/>
        <a:cs typeface="+mn-cs"/>
      </a:defRPr>
    </a:lvl1pPr>
    <a:lvl2pPr marL="342900" algn="l" defTabSz="685800" rtl="0" eaLnBrk="1" latinLnBrk="0" hangingPunct="1">
      <a:defRPr sz="900" kern="1200">
        <a:solidFill>
          <a:schemeClr val="tx1"/>
        </a:solidFill>
        <a:latin typeface="思源黑体 CN Regular" panose="020B0500000000000000" charset="-122"/>
        <a:ea typeface="思源黑体 CN Regular" panose="020B0500000000000000" charset="-122"/>
        <a:cs typeface="+mn-cs"/>
      </a:defRPr>
    </a:lvl2pPr>
    <a:lvl3pPr marL="685800" algn="l" defTabSz="685800" rtl="0" eaLnBrk="1" latinLnBrk="0" hangingPunct="1">
      <a:defRPr sz="900" kern="1200">
        <a:solidFill>
          <a:schemeClr val="tx1"/>
        </a:solidFill>
        <a:latin typeface="思源黑体 CN Regular" panose="020B0500000000000000" charset="-122"/>
        <a:ea typeface="思源黑体 CN Regular" panose="020B0500000000000000" charset="-122"/>
        <a:cs typeface="+mn-cs"/>
      </a:defRPr>
    </a:lvl3pPr>
    <a:lvl4pPr marL="1028700" algn="l" defTabSz="685800" rtl="0" eaLnBrk="1" latinLnBrk="0" hangingPunct="1">
      <a:defRPr sz="900" kern="1200">
        <a:solidFill>
          <a:schemeClr val="tx1"/>
        </a:solidFill>
        <a:latin typeface="思源黑体 CN Regular" panose="020B0500000000000000" charset="-122"/>
        <a:ea typeface="思源黑体 CN Regular" panose="020B0500000000000000" charset="-122"/>
        <a:cs typeface="+mn-cs"/>
      </a:defRPr>
    </a:lvl4pPr>
    <a:lvl5pPr marL="1371600" algn="l" defTabSz="685800" rtl="0" eaLnBrk="1" latinLnBrk="0" hangingPunct="1">
      <a:defRPr sz="900" kern="1200">
        <a:solidFill>
          <a:schemeClr val="tx1"/>
        </a:solidFill>
        <a:latin typeface="思源黑体 CN Regular" panose="020B0500000000000000" charset="-122"/>
        <a:ea typeface="思源黑体 CN Regular" panose="020B0500000000000000" charset="-122"/>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标题幻灯片">
    <p:spTree>
      <p:nvGrpSpPr>
        <p:cNvPr id="1" name=""/>
        <p:cNvGrpSpPr/>
        <p:nvPr/>
      </p:nvGrpSpPr>
      <p:grpSpPr>
        <a:xfrm>
          <a:off x="0" y="0"/>
          <a:ext cx="0" cy="0"/>
          <a:chOff x="0" y="0"/>
          <a:chExt cx="0" cy="0"/>
        </a:xfrm>
      </p:grpSpPr>
      <p:sp>
        <p:nvSpPr>
          <p:cNvPr id="2" name="矩形 1"/>
          <p:cNvSpPr/>
          <p:nvPr userDrawn="1"/>
        </p:nvSpPr>
        <p:spPr>
          <a:xfrm>
            <a:off x="444243" y="1435800"/>
            <a:ext cx="2156082" cy="2109379"/>
          </a:xfrm>
          <a:prstGeom prst="rect">
            <a:avLst/>
          </a:prstGeom>
          <a:solidFill>
            <a:schemeClr val="bg1">
              <a:lumMod val="95000"/>
            </a:schemeClr>
          </a:solidFill>
          <a:ln>
            <a:noFill/>
          </a:ln>
          <a:effectLst>
            <a:outerShdw blurRad="127000" dist="1270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userDrawn="1"/>
        </p:nvSpPr>
        <p:spPr>
          <a:xfrm>
            <a:off x="3490850" y="1435800"/>
            <a:ext cx="2156082" cy="2109379"/>
          </a:xfrm>
          <a:prstGeom prst="rect">
            <a:avLst/>
          </a:prstGeom>
          <a:solidFill>
            <a:schemeClr val="bg1">
              <a:lumMod val="95000"/>
            </a:schemeClr>
          </a:solidFill>
          <a:ln>
            <a:noFill/>
          </a:ln>
          <a:effectLst>
            <a:outerShdw blurRad="127000" dist="1270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userDrawn="1"/>
        </p:nvSpPr>
        <p:spPr>
          <a:xfrm>
            <a:off x="6543675" y="1435800"/>
            <a:ext cx="2156082" cy="2109379"/>
          </a:xfrm>
          <a:prstGeom prst="rect">
            <a:avLst/>
          </a:prstGeom>
          <a:solidFill>
            <a:schemeClr val="bg1">
              <a:lumMod val="95000"/>
            </a:schemeClr>
          </a:solidFill>
          <a:ln>
            <a:noFill/>
          </a:ln>
          <a:effectLst>
            <a:outerShdw blurRad="127000" dist="1270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Picture Placeholder 7"/>
          <p:cNvSpPr>
            <a:spLocks noGrp="1"/>
          </p:cNvSpPr>
          <p:nvPr>
            <p:ph type="pic" sz="quarter" idx="14"/>
          </p:nvPr>
        </p:nvSpPr>
        <p:spPr>
          <a:xfrm>
            <a:off x="3490850" y="1435800"/>
            <a:ext cx="2156082" cy="21093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marL="0" indent="0">
              <a:buFontTx/>
              <a:buNone/>
              <a:defRPr lang="en-US" sz="1050">
                <a:solidFill>
                  <a:schemeClr val="tx1">
                    <a:lumMod val="85000"/>
                    <a:lumOff val="15000"/>
                  </a:schemeClr>
                </a:solidFill>
              </a:defRPr>
            </a:lvl1pPr>
          </a:lstStyle>
          <a:p>
            <a:pPr marL="0" lvl="0" algn="ctr"/>
            <a:endParaRPr lang="en-US"/>
          </a:p>
        </p:txBody>
      </p:sp>
      <p:sp>
        <p:nvSpPr>
          <p:cNvPr id="6" name="Picture Placeholder 7"/>
          <p:cNvSpPr>
            <a:spLocks noGrp="1"/>
          </p:cNvSpPr>
          <p:nvPr>
            <p:ph type="pic" sz="quarter" idx="15"/>
          </p:nvPr>
        </p:nvSpPr>
        <p:spPr>
          <a:xfrm>
            <a:off x="438025" y="1435800"/>
            <a:ext cx="2156082" cy="21093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marL="0" indent="0">
              <a:buFontTx/>
              <a:buNone/>
              <a:defRPr lang="en-US" sz="1050">
                <a:solidFill>
                  <a:schemeClr val="tx1">
                    <a:lumMod val="85000"/>
                    <a:lumOff val="15000"/>
                  </a:schemeClr>
                </a:solidFill>
              </a:defRPr>
            </a:lvl1pPr>
          </a:lstStyle>
          <a:p>
            <a:pPr marL="0" lvl="0" algn="ctr"/>
            <a:endParaRPr lang="en-US"/>
          </a:p>
        </p:txBody>
      </p:sp>
      <p:sp>
        <p:nvSpPr>
          <p:cNvPr id="7" name="Picture Placeholder 7"/>
          <p:cNvSpPr>
            <a:spLocks noGrp="1"/>
          </p:cNvSpPr>
          <p:nvPr>
            <p:ph type="pic" sz="quarter" idx="16"/>
          </p:nvPr>
        </p:nvSpPr>
        <p:spPr>
          <a:xfrm>
            <a:off x="6543675" y="1435800"/>
            <a:ext cx="2156082" cy="21093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marL="0" indent="0">
              <a:buFontTx/>
              <a:buNone/>
              <a:defRPr lang="en-US" sz="1050">
                <a:solidFill>
                  <a:schemeClr val="tx1">
                    <a:lumMod val="85000"/>
                    <a:lumOff val="15000"/>
                  </a:schemeClr>
                </a:solidFill>
              </a:defRPr>
            </a:lvl1pPr>
          </a:lstStyle>
          <a:p>
            <a:pPr marL="0" lvl="0"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latin typeface="思源黑体 CN Regular" panose="020B0500000000000000" charset="-122"/>
                <a:ea typeface="思源黑体 CN Regular" panose="020B0500000000000000" charset="-122"/>
              </a:defRPr>
            </a:lvl1pPr>
          </a:lstStyle>
          <a:p>
            <a:fld id="{D669989D-4831-4E99-B76E-9A53CB0F3A88}" type="datetimeFigureOut">
              <a:rPr lang="zh-CN" altLang="en-US" smtClean="0"/>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latin typeface="思源黑体 CN Regular" panose="020B0500000000000000" charset="-122"/>
                <a:ea typeface="思源黑体 CN Regular" panose="020B0500000000000000" charset="-122"/>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latin typeface="思源黑体 CN Regular" panose="020B0500000000000000" charset="-122"/>
                <a:ea typeface="思源黑体 CN Regular" panose="020B0500000000000000" charset="-122"/>
              </a:defRPr>
            </a:lvl1pPr>
          </a:lstStyle>
          <a:p>
            <a:fld id="{EE3F9CDB-1F21-4789-A81E-8FEA25CE194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mc:Choice xmlns:p14="http://schemas.microsoft.com/office/powerpoint/2010/main" Requires="p14">
      <p:transition spd="slow" p14:dur="1500"/>
    </mc:Choice>
    <mc:Fallback>
      <p:transition spd="slow"/>
    </mc:Fallback>
  </mc:AlternateContent>
  <p:txStyles>
    <p:titleStyle>
      <a:lvl1pPr algn="l" defTabSz="685800" rtl="0" eaLnBrk="1" latinLnBrk="0" hangingPunct="1">
        <a:lnSpc>
          <a:spcPct val="90000"/>
        </a:lnSpc>
        <a:spcBef>
          <a:spcPct val="0"/>
        </a:spcBef>
        <a:buNone/>
        <a:defRPr sz="3300" kern="1200">
          <a:solidFill>
            <a:schemeClr val="tx1"/>
          </a:solidFill>
          <a:latin typeface="思源黑体 CN Regular" panose="020B0500000000000000" charset="-122"/>
          <a:ea typeface="思源黑体 CN Regular" panose="020B0500000000000000" charset="-122"/>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思源黑体 CN Regular" panose="020B0500000000000000" charset="-122"/>
          <a:ea typeface="思源黑体 CN Regular" panose="020B0500000000000000"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思源黑体 CN Regular" panose="020B0500000000000000" charset="-122"/>
          <a:ea typeface="思源黑体 CN Regular" panose="020B0500000000000000"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思源黑体 CN Regular" panose="020B0500000000000000" charset="-122"/>
          <a:ea typeface="思源黑体 CN Regular" panose="020B0500000000000000"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思源黑体 CN Regular" panose="020B0500000000000000" charset="-122"/>
          <a:ea typeface="思源黑体 CN Regular" panose="020B0500000000000000"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思源黑体 CN Regular" panose="020B0500000000000000" charset="-122"/>
          <a:ea typeface="思源黑体 CN Regular" panose="020B0500000000000000"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6" Type="http://schemas.openxmlformats.org/officeDocument/2006/relationships/slideLayout" Target="../slideLayouts/slideLayout1.xml"/><Relationship Id="rId15" Type="http://schemas.openxmlformats.org/officeDocument/2006/relationships/tags" Target="../tags/tag15.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9.xml"/><Relationship Id="rId1" Type="http://schemas.openxmlformats.org/officeDocument/2006/relationships/tags" Target="../tags/tag18.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6.xml"/><Relationship Id="rId1" Type="http://schemas.openxmlformats.org/officeDocument/2006/relationships/tags" Target="../tags/tag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385827" y="478350"/>
            <a:ext cx="8330437" cy="3995225"/>
            <a:chOff x="86363" y="1332438"/>
            <a:chExt cx="8964036" cy="2478623"/>
          </a:xfrm>
        </p:grpSpPr>
        <p:sp>
          <p:nvSpPr>
            <p:cNvPr id="23" name="矩形 22"/>
            <p:cNvSpPr/>
            <p:nvPr/>
          </p:nvSpPr>
          <p:spPr>
            <a:xfrm>
              <a:off x="93599" y="1332438"/>
              <a:ext cx="8956800" cy="2478623"/>
            </a:xfrm>
            <a:prstGeom prst="rect">
              <a:avLst/>
            </a:prstGeom>
            <a:solidFill>
              <a:schemeClr val="bg1">
                <a:lumMod val="95000"/>
              </a:schemeClr>
            </a:solidFill>
            <a:ln>
              <a:noFill/>
            </a:ln>
            <a:effectLst>
              <a:outerShdw blurRad="127000" dist="1270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思源黑体 CN Regular" panose="020B0500000000000000" charset="-122"/>
                <a:ea typeface="思源黑体 CN Regular" panose="020B0500000000000000" charset="-122"/>
                <a:cs typeface="+mn-cs"/>
              </a:endParaRPr>
            </a:p>
          </p:txBody>
        </p:sp>
        <p:sp>
          <p:nvSpPr>
            <p:cNvPr id="3" name="矩形 2"/>
            <p:cNvSpPr/>
            <p:nvPr/>
          </p:nvSpPr>
          <p:spPr>
            <a:xfrm>
              <a:off x="86363" y="3631965"/>
              <a:ext cx="8964036" cy="1790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思源黑体 CN Regular" panose="020B0500000000000000" charset="-122"/>
                <a:ea typeface="思源黑体 CN Regular" panose="020B0500000000000000" charset="-122"/>
                <a:cs typeface="+mn-cs"/>
              </a:endParaRPr>
            </a:p>
          </p:txBody>
        </p:sp>
      </p:grpSp>
      <p:sp>
        <p:nvSpPr>
          <p:cNvPr id="14" name="矩形 13"/>
          <p:cNvSpPr/>
          <p:nvPr/>
        </p:nvSpPr>
        <p:spPr bwMode="auto">
          <a:xfrm>
            <a:off x="690878" y="2014937"/>
            <a:ext cx="7726680" cy="922020"/>
          </a:xfrm>
          <a:prstGeom prst="rect">
            <a:avLst/>
          </a:prstGeom>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5400" b="0" i="0" u="none" strike="noStrike" kern="100" cap="none" spc="0" normalizeH="0" baseline="0" noProof="0">
                <a:ln>
                  <a:noFill/>
                </a:ln>
                <a:solidFill>
                  <a:srgbClr val="485275"/>
                </a:solidFill>
                <a:effectLst/>
                <a:uLnTx/>
                <a:uFillTx/>
                <a:latin typeface="微软雅黑" panose="020B0503020204020204" charset="-122"/>
                <a:ea typeface="微软雅黑" panose="020B0503020204020204" charset="-122"/>
                <a:cs typeface="思源黑体 CN Regular" panose="020B0500000000000000" charset="-122"/>
              </a:rPr>
              <a:t>葡萄糖酸钙氯化钠注射液</a:t>
            </a:r>
            <a:endParaRPr kumimoji="0" lang="zh-CN" altLang="en-US" sz="5400" b="0" i="0" u="none" strike="noStrike" kern="100" cap="none" spc="0" normalizeH="0" baseline="0" noProof="0">
              <a:ln>
                <a:noFill/>
              </a:ln>
              <a:solidFill>
                <a:srgbClr val="485275"/>
              </a:solidFill>
              <a:effectLst/>
              <a:uLnTx/>
              <a:uFillTx/>
              <a:latin typeface="微软雅黑" panose="020B0503020204020204" charset="-122"/>
              <a:ea typeface="微软雅黑" panose="020B0503020204020204" charset="-122"/>
              <a:cs typeface="思源黑体 CN Regular" panose="020B0500000000000000" charset="-122"/>
            </a:endParaRPr>
          </a:p>
        </p:txBody>
      </p:sp>
      <p:sp>
        <p:nvSpPr>
          <p:cNvPr id="28" name="矩形 27"/>
          <p:cNvSpPr/>
          <p:nvPr/>
        </p:nvSpPr>
        <p:spPr>
          <a:xfrm>
            <a:off x="2252209" y="3225039"/>
            <a:ext cx="4639581" cy="368300"/>
          </a:xfrm>
          <a:prstGeom prst="rect">
            <a:avLst/>
          </a:prstGeom>
        </p:spPr>
        <p:txBody>
          <a:bodyPr wrap="square">
            <a:spAutoFit/>
          </a:bodyPr>
          <a:lstStyle/>
          <a:p>
            <a:pPr marL="0" marR="0" lvl="0" indent="0" algn="ctr" defTabSz="457200" rtl="0" eaLnBrk="1" fontAlgn="auto" latinLnBrk="0" hangingPunct="1">
              <a:lnSpc>
                <a:spcPct val="150000"/>
              </a:lnSpc>
              <a:spcBef>
                <a:spcPts val="0"/>
              </a:spcBef>
              <a:spcAft>
                <a:spcPts val="0"/>
              </a:spcAft>
              <a:buClrTx/>
              <a:buSzTx/>
              <a:buFontTx/>
              <a:buNone/>
              <a:defRPr/>
            </a:pPr>
            <a:r>
              <a:rPr kumimoji="0" lang="zh-CN" altLang="en-US" sz="1200" b="1" i="0" u="none" strike="noStrike" kern="1200" cap="none" spc="0" normalizeH="0" baseline="0" noProof="0">
                <a:ln>
                  <a:noFill/>
                </a:ln>
                <a:solidFill>
                  <a:schemeClr val="tx1"/>
                </a:solidFill>
                <a:effectLst/>
                <a:uLnTx/>
                <a:uFillTx/>
                <a:latin typeface="微软雅黑" panose="020B0503020204020204" charset="-122"/>
                <a:ea typeface="微软雅黑" panose="020B0503020204020204" charset="-122"/>
                <a:cs typeface="+mn-cs"/>
              </a:rPr>
              <a:t>海南紫程众投生物科技有限公司</a:t>
            </a:r>
            <a:endParaRPr kumimoji="0" lang="zh-CN" altLang="en-US" sz="1200" b="1" i="0" u="none" strike="noStrike" kern="1200" cap="none" spc="0" normalizeH="0" baseline="0" noProof="0">
              <a:ln>
                <a:noFill/>
              </a:ln>
              <a:solidFill>
                <a:schemeClr val="tx1"/>
              </a:solidFill>
              <a:effectLst/>
              <a:uLnTx/>
              <a:uFillTx/>
              <a:latin typeface="微软雅黑" panose="020B0503020204020204" charset="-122"/>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05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公平性</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7" name="矩形: 圆角 6"/>
          <p:cNvSpPr/>
          <p:nvPr>
            <p:custDataLst>
              <p:tags r:id="rId1"/>
            </p:custDataLst>
          </p:nvPr>
        </p:nvSpPr>
        <p:spPr>
          <a:xfrm>
            <a:off x="378460" y="695960"/>
            <a:ext cx="3770630" cy="2077720"/>
          </a:xfrm>
          <a:prstGeom prst="round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anchor="t"/>
          <a:p>
            <a:pPr algn="ctr">
              <a:lnSpc>
                <a:spcPct val="90000"/>
              </a:lnSpc>
            </a:pPr>
            <a:r>
              <a:rPr lang="zh-CN" altLang="en-US" sz="1400" b="1" dirty="0">
                <a:solidFill>
                  <a:srgbClr val="002060"/>
                </a:solidFill>
                <a:latin typeface="微软雅黑" panose="020B0503020204020204" charset="-122"/>
                <a:ea typeface="微软雅黑" panose="020B0503020204020204" charset="-122"/>
              </a:rPr>
              <a:t>所治疗疾病对公共健康的影响</a:t>
            </a:r>
            <a:endParaRPr lang="en-US" altLang="zh-CN" sz="1400" b="1" dirty="0">
              <a:solidFill>
                <a:srgbClr val="002060"/>
              </a:solidFill>
              <a:latin typeface="微软雅黑" panose="020B0503020204020204" charset="-122"/>
              <a:ea typeface="微软雅黑" panose="020B0503020204020204" charset="-122"/>
            </a:endParaRPr>
          </a:p>
          <a:p>
            <a:endParaRPr lang="en-US" altLang="zh-CN" sz="1600" b="1" dirty="0">
              <a:solidFill>
                <a:schemeClr val="tx1"/>
              </a:solidFill>
              <a:latin typeface="微软雅黑" panose="020B0503020204020204" charset="-122"/>
              <a:ea typeface="微软雅黑" panose="020B0503020204020204" charset="-122"/>
            </a:endParaRPr>
          </a:p>
          <a:p>
            <a:endParaRPr lang="en-US" altLang="zh-CN" sz="1000" b="1" dirty="0">
              <a:solidFill>
                <a:schemeClr val="tx1"/>
              </a:solidFill>
              <a:latin typeface="微软雅黑" panose="020B0503020204020204" charset="-122"/>
              <a:ea typeface="微软雅黑" panose="020B0503020204020204" charset="-122"/>
            </a:endParaRPr>
          </a:p>
          <a:p>
            <a:pPr algn="l"/>
            <a:r>
              <a:rPr lang="zh-CN" altLang="en-US" sz="1000" b="1" dirty="0">
                <a:solidFill>
                  <a:schemeClr val="tx1"/>
                </a:solidFill>
                <a:latin typeface="微软雅黑" panose="020B0503020204020204" charset="-122"/>
                <a:ea typeface="微软雅黑" panose="020B0503020204020204" charset="-122"/>
              </a:rPr>
              <a:t>葡萄糖酸钙氯化钠注射液为低饱和溶液，性质更稳定，提高患者</a:t>
            </a:r>
            <a:r>
              <a:rPr lang="zh-CN" altLang="en-US" sz="1000" b="1" dirty="0">
                <a:solidFill>
                  <a:schemeClr val="tx1"/>
                </a:solidFill>
                <a:latin typeface="微软雅黑" panose="020B0503020204020204" charset="-122"/>
                <a:ea typeface="微软雅黑" panose="020B0503020204020204" charset="-122"/>
              </a:rPr>
              <a:t>用药</a:t>
            </a:r>
            <a:r>
              <a:rPr lang="zh-CN" altLang="en-US" sz="1000" b="1" dirty="0">
                <a:solidFill>
                  <a:schemeClr val="tx1"/>
                </a:solidFill>
                <a:latin typeface="微软雅黑" panose="020B0503020204020204" charset="-122"/>
                <a:ea typeface="微软雅黑" panose="020B0503020204020204" charset="-122"/>
              </a:rPr>
              <a:t>安全。</a:t>
            </a:r>
            <a:endParaRPr lang="en-US" altLang="zh-CN" sz="1000" b="1" dirty="0">
              <a:solidFill>
                <a:schemeClr val="tx1"/>
              </a:solidFill>
              <a:latin typeface="微软雅黑" panose="020B0503020204020204" charset="-122"/>
              <a:ea typeface="微软雅黑" panose="020B0503020204020204" charset="-122"/>
            </a:endParaRPr>
          </a:p>
        </p:txBody>
      </p:sp>
      <p:sp>
        <p:nvSpPr>
          <p:cNvPr id="8" name="矩形: 圆角 7"/>
          <p:cNvSpPr/>
          <p:nvPr>
            <p:custDataLst>
              <p:tags r:id="rId2"/>
            </p:custDataLst>
          </p:nvPr>
        </p:nvSpPr>
        <p:spPr>
          <a:xfrm>
            <a:off x="4723130" y="3007995"/>
            <a:ext cx="3980180" cy="1903095"/>
          </a:xfrm>
          <a:prstGeom prst="round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anchor="t"/>
          <a:p>
            <a:pPr algn="ctr">
              <a:lnSpc>
                <a:spcPct val="70000"/>
              </a:lnSpc>
            </a:pPr>
            <a:r>
              <a:rPr lang="zh-CN" altLang="en-US" sz="1400" b="1" dirty="0">
                <a:solidFill>
                  <a:srgbClr val="002060"/>
                </a:solidFill>
                <a:latin typeface="微软雅黑" panose="020B0503020204020204" charset="-122"/>
                <a:ea typeface="微软雅黑" panose="020B0503020204020204" charset="-122"/>
              </a:rPr>
              <a:t>临床管理便利</a:t>
            </a:r>
            <a:endParaRPr lang="en-US" altLang="zh-CN" sz="1400" b="1" dirty="0">
              <a:solidFill>
                <a:srgbClr val="002060"/>
              </a:solidFill>
              <a:latin typeface="微软雅黑" panose="020B0503020204020204" charset="-122"/>
              <a:ea typeface="微软雅黑" panose="020B0503020204020204" charset="-122"/>
            </a:endParaRPr>
          </a:p>
          <a:p>
            <a:pPr>
              <a:lnSpc>
                <a:spcPct val="150000"/>
              </a:lnSpc>
            </a:pPr>
            <a:r>
              <a:rPr lang="en-US" altLang="zh-CN" sz="1000" b="1" dirty="0">
                <a:solidFill>
                  <a:schemeClr val="tx1"/>
                </a:solidFill>
                <a:latin typeface="微软雅黑" panose="020B0503020204020204" charset="-122"/>
                <a:ea typeface="微软雅黑" panose="020B0503020204020204" charset="-122"/>
              </a:rPr>
              <a:t>1</a:t>
            </a:r>
            <a:r>
              <a:rPr lang="zh-CN" altLang="en-US" sz="1000" b="1" dirty="0">
                <a:solidFill>
                  <a:schemeClr val="tx1"/>
                </a:solidFill>
                <a:latin typeface="微软雅黑" panose="020B0503020204020204" charset="-122"/>
                <a:ea typeface="微软雅黑" panose="020B0503020204020204" charset="-122"/>
              </a:rPr>
              <a:t>、葡萄糖酸钙氯化钠注射液已配伍好，临床应用无需配伍，使用便捷。</a:t>
            </a:r>
            <a:endParaRPr lang="zh-CN" altLang="en-US" sz="1000" b="1" dirty="0">
              <a:solidFill>
                <a:schemeClr val="tx1"/>
              </a:solidFill>
              <a:latin typeface="微软雅黑" panose="020B0503020204020204" charset="-122"/>
              <a:ea typeface="微软雅黑" panose="020B0503020204020204" charset="-122"/>
            </a:endParaRPr>
          </a:p>
          <a:p>
            <a:pPr>
              <a:lnSpc>
                <a:spcPct val="150000"/>
              </a:lnSpc>
            </a:pPr>
            <a:r>
              <a:rPr lang="en-US" altLang="zh-CN" sz="1000" b="1" dirty="0">
                <a:solidFill>
                  <a:schemeClr val="tx1"/>
                </a:solidFill>
                <a:latin typeface="微软雅黑" panose="020B0503020204020204" charset="-122"/>
                <a:ea typeface="微软雅黑" panose="020B0503020204020204" charset="-122"/>
              </a:rPr>
              <a:t>2</a:t>
            </a:r>
            <a:r>
              <a:rPr lang="zh-CN" altLang="en-US" sz="1000" b="1" dirty="0">
                <a:solidFill>
                  <a:schemeClr val="tx1"/>
                </a:solidFill>
                <a:latin typeface="微软雅黑" panose="020B0503020204020204" charset="-122"/>
                <a:ea typeface="微软雅黑" panose="020B0503020204020204" charset="-122"/>
              </a:rPr>
              <a:t>、适应症明确；限制要求清晰。</a:t>
            </a:r>
            <a:endParaRPr lang="zh-CN" altLang="en-US" sz="1000" b="1" dirty="0">
              <a:solidFill>
                <a:schemeClr val="tx1"/>
              </a:solidFill>
              <a:latin typeface="微软雅黑" panose="020B0503020204020204" charset="-122"/>
              <a:ea typeface="微软雅黑" panose="020B0503020204020204" charset="-122"/>
            </a:endParaRPr>
          </a:p>
          <a:p>
            <a:pPr>
              <a:lnSpc>
                <a:spcPct val="150000"/>
              </a:lnSpc>
            </a:pPr>
            <a:r>
              <a:rPr lang="en-US" altLang="zh-CN" sz="1000" b="1" dirty="0">
                <a:solidFill>
                  <a:schemeClr val="tx1"/>
                </a:solidFill>
                <a:latin typeface="微软雅黑" panose="020B0503020204020204" charset="-122"/>
                <a:ea typeface="微软雅黑" panose="020B0503020204020204" charset="-122"/>
              </a:rPr>
              <a:t>3</a:t>
            </a:r>
            <a:r>
              <a:rPr lang="zh-CN" altLang="en-US" sz="1000" b="1" dirty="0">
                <a:solidFill>
                  <a:schemeClr val="tx1"/>
                </a:solidFill>
                <a:latin typeface="微软雅黑" panose="020B0503020204020204" charset="-122"/>
                <a:ea typeface="微软雅黑" panose="020B0503020204020204" charset="-122"/>
              </a:rPr>
              <a:t>、不存在滥用风险；</a:t>
            </a:r>
            <a:r>
              <a:rPr lang="zh-CN" altLang="en-US" sz="1000" b="1" dirty="0">
                <a:solidFill>
                  <a:schemeClr val="tx1"/>
                </a:solidFill>
                <a:latin typeface="微软雅黑" panose="020B0503020204020204" charset="-122"/>
                <a:ea typeface="微软雅黑" panose="020B0503020204020204" charset="-122"/>
              </a:rPr>
              <a:t>方便临床管理。</a:t>
            </a:r>
            <a:endParaRPr lang="zh-CN" altLang="en-US" sz="1000" b="1" dirty="0">
              <a:solidFill>
                <a:schemeClr val="tx1"/>
              </a:solidFill>
              <a:latin typeface="微软雅黑" panose="020B0503020204020204" charset="-122"/>
              <a:ea typeface="微软雅黑" panose="020B0503020204020204" charset="-122"/>
            </a:endParaRPr>
          </a:p>
        </p:txBody>
      </p:sp>
      <p:sp>
        <p:nvSpPr>
          <p:cNvPr id="9" name="矩形: 圆角 8"/>
          <p:cNvSpPr/>
          <p:nvPr>
            <p:custDataLst>
              <p:tags r:id="rId3"/>
            </p:custDataLst>
          </p:nvPr>
        </p:nvSpPr>
        <p:spPr>
          <a:xfrm>
            <a:off x="378460" y="3056255"/>
            <a:ext cx="3770630" cy="1854835"/>
          </a:xfrm>
          <a:prstGeom prst="round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anchor="ctr"/>
          <a:p>
            <a:pPr algn="ctr">
              <a:lnSpc>
                <a:spcPct val="60000"/>
              </a:lnSpc>
            </a:pPr>
            <a:r>
              <a:rPr lang="zh-CN" altLang="en-US" sz="1400" b="1" dirty="0">
                <a:solidFill>
                  <a:srgbClr val="002060"/>
                </a:solidFill>
                <a:latin typeface="微软雅黑" panose="020B0503020204020204" charset="-122"/>
                <a:ea typeface="微软雅黑" panose="020B0503020204020204" charset="-122"/>
              </a:rPr>
              <a:t>弥补目录短板</a:t>
            </a:r>
            <a:endParaRPr lang="zh-CN" altLang="en-US" sz="1400" b="1" dirty="0">
              <a:solidFill>
                <a:schemeClr val="tx1"/>
              </a:solidFill>
              <a:latin typeface="微软雅黑" panose="020B0503020204020204" charset="-122"/>
              <a:ea typeface="微软雅黑" panose="020B0503020204020204" charset="-122"/>
            </a:endParaRPr>
          </a:p>
          <a:p>
            <a:pPr algn="l">
              <a:lnSpc>
                <a:spcPct val="150000"/>
              </a:lnSpc>
            </a:pPr>
            <a:r>
              <a:rPr lang="en-US" altLang="zh-CN" sz="1000" b="1" dirty="0">
                <a:solidFill>
                  <a:schemeClr val="tx1"/>
                </a:solidFill>
                <a:latin typeface="微软雅黑" panose="020B0503020204020204" charset="-122"/>
                <a:ea typeface="微软雅黑" panose="020B0503020204020204" charset="-122"/>
              </a:rPr>
              <a:t>1</a:t>
            </a:r>
            <a:r>
              <a:rPr lang="zh-CN" altLang="en-US" sz="1000" b="1" dirty="0">
                <a:solidFill>
                  <a:schemeClr val="tx1"/>
                </a:solidFill>
                <a:latin typeface="微软雅黑" panose="020B0503020204020204" charset="-122"/>
                <a:ea typeface="微软雅黑" panose="020B0503020204020204" charset="-122"/>
              </a:rPr>
              <a:t>、为葡萄糖酸钙的药品是规格为</a:t>
            </a:r>
            <a:r>
              <a:rPr lang="en-US" altLang="zh-CN" sz="1000" b="1" dirty="0">
                <a:solidFill>
                  <a:schemeClr val="tx1"/>
                </a:solidFill>
                <a:latin typeface="微软雅黑" panose="020B0503020204020204" charset="-122"/>
                <a:ea typeface="微软雅黑" panose="020B0503020204020204" charset="-122"/>
              </a:rPr>
              <a:t>10ml:1g</a:t>
            </a:r>
            <a:r>
              <a:rPr lang="zh-CN" altLang="en-US" sz="1000" b="1" dirty="0">
                <a:solidFill>
                  <a:schemeClr val="tx1"/>
                </a:solidFill>
                <a:latin typeface="微软雅黑" panose="020B0503020204020204" charset="-122"/>
                <a:ea typeface="微软雅黑" panose="020B0503020204020204" charset="-122"/>
              </a:rPr>
              <a:t>的小容量注射剂，临床应用前，需进行配伍。</a:t>
            </a:r>
            <a:br>
              <a:rPr lang="zh-CN" altLang="en-US" sz="1000" b="1" dirty="0">
                <a:solidFill>
                  <a:schemeClr val="tx1"/>
                </a:solidFill>
                <a:latin typeface="微软雅黑" panose="020B0503020204020204" charset="-122"/>
                <a:ea typeface="微软雅黑" panose="020B0503020204020204" charset="-122"/>
              </a:rPr>
            </a:br>
            <a:r>
              <a:rPr lang="en-US" altLang="zh-CN" sz="1000" b="1" dirty="0">
                <a:solidFill>
                  <a:schemeClr val="tx1"/>
                </a:solidFill>
                <a:latin typeface="微软雅黑" panose="020B0503020204020204" charset="-122"/>
                <a:ea typeface="微软雅黑" panose="020B0503020204020204" charset="-122"/>
              </a:rPr>
              <a:t>2</a:t>
            </a:r>
            <a:r>
              <a:rPr lang="zh-CN" altLang="en-US" sz="1000" b="1" dirty="0">
                <a:solidFill>
                  <a:schemeClr val="tx1"/>
                </a:solidFill>
                <a:latin typeface="微软雅黑" panose="020B0503020204020204" charset="-122"/>
                <a:ea typeface="微软雅黑" panose="020B0503020204020204" charset="-122"/>
              </a:rPr>
              <a:t>、葡萄糖酸钙注射液是过饱和溶液，易析出白色可见异物，影响患者用药安全。</a:t>
            </a:r>
            <a:br>
              <a:rPr lang="zh-CN" altLang="en-US" sz="1000" b="1" dirty="0">
                <a:solidFill>
                  <a:schemeClr val="tx1"/>
                </a:solidFill>
                <a:latin typeface="微软雅黑" panose="020B0503020204020204" charset="-122"/>
                <a:ea typeface="微软雅黑" panose="020B0503020204020204" charset="-122"/>
              </a:rPr>
            </a:br>
            <a:r>
              <a:rPr lang="zh-CN" altLang="en-US" sz="1000" b="1" dirty="0">
                <a:solidFill>
                  <a:schemeClr val="tx1"/>
                </a:solidFill>
                <a:latin typeface="微软雅黑" panose="020B0503020204020204" charset="-122"/>
                <a:ea typeface="微软雅黑" panose="020B0503020204020204" charset="-122"/>
              </a:rPr>
              <a:t>葡萄糖酸钙氯化钠注射液可弥补以上两点，保证药效，</a:t>
            </a:r>
            <a:r>
              <a:rPr lang="zh-CN" altLang="en-US" sz="1000" b="1" dirty="0">
                <a:solidFill>
                  <a:schemeClr val="tx1"/>
                </a:solidFill>
                <a:latin typeface="微软雅黑" panose="020B0503020204020204" charset="-122"/>
                <a:ea typeface="微软雅黑" panose="020B0503020204020204" charset="-122"/>
              </a:rPr>
              <a:t>同时提升用药安全。</a:t>
            </a:r>
            <a:endParaRPr lang="zh-CN" altLang="en-US" sz="1000" b="1" dirty="0">
              <a:solidFill>
                <a:schemeClr val="tx1"/>
              </a:solidFill>
              <a:latin typeface="微软雅黑" panose="020B0503020204020204" charset="-122"/>
              <a:ea typeface="微软雅黑" panose="020B0503020204020204" charset="-122"/>
            </a:endParaRPr>
          </a:p>
        </p:txBody>
      </p:sp>
      <p:sp>
        <p:nvSpPr>
          <p:cNvPr id="10" name="矩形: 圆角 9"/>
          <p:cNvSpPr/>
          <p:nvPr>
            <p:custDataLst>
              <p:tags r:id="rId4"/>
            </p:custDataLst>
          </p:nvPr>
        </p:nvSpPr>
        <p:spPr>
          <a:xfrm>
            <a:off x="4679315" y="695960"/>
            <a:ext cx="4023995" cy="2077720"/>
          </a:xfrm>
          <a:prstGeom prst="round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anchor="t"/>
          <a:p>
            <a:pPr algn="ctr">
              <a:lnSpc>
                <a:spcPct val="90000"/>
              </a:lnSpc>
            </a:pPr>
            <a:r>
              <a:rPr lang="zh-CN" altLang="en-US" sz="1400" b="1" dirty="0">
                <a:solidFill>
                  <a:srgbClr val="002060"/>
                </a:solidFill>
                <a:latin typeface="微软雅黑" panose="020B0503020204020204" charset="-122"/>
                <a:ea typeface="微软雅黑" panose="020B0503020204020204" charset="-122"/>
              </a:rPr>
              <a:t>符合“保基本”原则</a:t>
            </a:r>
            <a:endParaRPr lang="en-US" altLang="zh-CN" sz="1400" b="1" dirty="0">
              <a:solidFill>
                <a:srgbClr val="002060"/>
              </a:solidFill>
              <a:latin typeface="微软雅黑" panose="020B0503020204020204" charset="-122"/>
              <a:ea typeface="微软雅黑" panose="020B0503020204020204" charset="-122"/>
            </a:endParaRPr>
          </a:p>
          <a:p>
            <a:pPr>
              <a:lnSpc>
                <a:spcPct val="150000"/>
              </a:lnSpc>
            </a:pPr>
            <a:r>
              <a:rPr lang="en-US" altLang="zh-CN" sz="1000" b="1" dirty="0">
                <a:solidFill>
                  <a:schemeClr val="tx1"/>
                </a:solidFill>
                <a:latin typeface="微软雅黑" panose="020B0503020204020204" charset="-122"/>
                <a:ea typeface="微软雅黑" panose="020B0503020204020204" charset="-122"/>
              </a:rPr>
              <a:t>1、葡萄糖酸钙是低钙血症的首选用药。</a:t>
            </a:r>
            <a:endParaRPr lang="en-US" altLang="zh-CN" sz="1000" b="1" dirty="0">
              <a:solidFill>
                <a:schemeClr val="tx1"/>
              </a:solidFill>
              <a:latin typeface="微软雅黑" panose="020B0503020204020204" charset="-122"/>
              <a:ea typeface="微软雅黑" panose="020B0503020204020204" charset="-122"/>
            </a:endParaRPr>
          </a:p>
          <a:p>
            <a:pPr>
              <a:lnSpc>
                <a:spcPct val="150000"/>
              </a:lnSpc>
            </a:pPr>
            <a:r>
              <a:rPr lang="en-US" altLang="zh-CN" sz="1000" b="1" dirty="0">
                <a:solidFill>
                  <a:schemeClr val="tx1"/>
                </a:solidFill>
                <a:latin typeface="微软雅黑" panose="020B0503020204020204" charset="-122"/>
                <a:ea typeface="微软雅黑" panose="020B0503020204020204" charset="-122"/>
              </a:rPr>
              <a:t>2、葡萄糖酸钙氯化钠注射液的规格为50ml:葡萄糖酸钙1g与氯化钠0.3375g，浓度为2%，为非饱和溶液，不易析出白色可见异物，提高患者用药安全。 </a:t>
            </a:r>
            <a:endParaRPr lang="en-US" altLang="zh-CN" sz="1000" b="1" dirty="0">
              <a:solidFill>
                <a:schemeClr val="tx1"/>
              </a:solidFill>
              <a:latin typeface="微软雅黑" panose="020B0503020204020204" charset="-122"/>
              <a:ea typeface="微软雅黑" panose="020B0503020204020204" charset="-122"/>
            </a:endParaRPr>
          </a:p>
          <a:p>
            <a:pPr>
              <a:lnSpc>
                <a:spcPct val="150000"/>
              </a:lnSpc>
            </a:pPr>
            <a:r>
              <a:rPr lang="en-US" altLang="zh-CN" sz="1000" b="1" dirty="0">
                <a:solidFill>
                  <a:schemeClr val="tx1"/>
                </a:solidFill>
                <a:latin typeface="微软雅黑" panose="020B0503020204020204" charset="-122"/>
                <a:ea typeface="微软雅黑" panose="020B0503020204020204" charset="-122"/>
              </a:rPr>
              <a:t>3、葡萄糖酸钙氯化钠注射液可直接使用，避免额外的配伍费用，节省用于稀释的葡萄糖或氯化钠注射液费用，减轻基本医疗保险基金的支付压力，同时减少参保人的费用负担。 </a:t>
            </a:r>
            <a:endParaRPr lang="en-US" altLang="zh-CN" sz="1000" b="1" dirty="0">
              <a:solidFill>
                <a:schemeClr val="tx1"/>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406782" y="576775"/>
            <a:ext cx="8330437" cy="3995225"/>
            <a:chOff x="86363" y="1332438"/>
            <a:chExt cx="8964036" cy="2478623"/>
          </a:xfrm>
        </p:grpSpPr>
        <p:sp>
          <p:nvSpPr>
            <p:cNvPr id="23" name="矩形 22"/>
            <p:cNvSpPr/>
            <p:nvPr/>
          </p:nvSpPr>
          <p:spPr>
            <a:xfrm>
              <a:off x="93599" y="1332438"/>
              <a:ext cx="8956800" cy="2478623"/>
            </a:xfrm>
            <a:prstGeom prst="rect">
              <a:avLst/>
            </a:prstGeom>
            <a:solidFill>
              <a:schemeClr val="bg1">
                <a:lumMod val="95000"/>
              </a:schemeClr>
            </a:solidFill>
            <a:ln>
              <a:noFill/>
            </a:ln>
            <a:effectLst>
              <a:outerShdw blurRad="127000" dist="1270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思源黑体 CN Regular" panose="020B0500000000000000" charset="-122"/>
                <a:ea typeface="思源黑体 CN Regular" panose="020B0500000000000000" charset="-122"/>
                <a:cs typeface="+mn-cs"/>
              </a:endParaRPr>
            </a:p>
          </p:txBody>
        </p:sp>
        <p:sp>
          <p:nvSpPr>
            <p:cNvPr id="3" name="矩形 2"/>
            <p:cNvSpPr/>
            <p:nvPr/>
          </p:nvSpPr>
          <p:spPr>
            <a:xfrm>
              <a:off x="86363" y="3631965"/>
              <a:ext cx="8964036" cy="1790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思源黑体 CN Regular" panose="020B0500000000000000" charset="-122"/>
                <a:ea typeface="思源黑体 CN Regular" panose="020B0500000000000000" charset="-122"/>
                <a:cs typeface="+mn-cs"/>
              </a:endParaRPr>
            </a:p>
          </p:txBody>
        </p:sp>
      </p:grpSp>
      <p:sp>
        <p:nvSpPr>
          <p:cNvPr id="14" name="矩形 13"/>
          <p:cNvSpPr/>
          <p:nvPr/>
        </p:nvSpPr>
        <p:spPr bwMode="auto">
          <a:xfrm>
            <a:off x="2956558" y="2281637"/>
            <a:ext cx="3230880" cy="706755"/>
          </a:xfrm>
          <a:prstGeom prst="rect">
            <a:avLst/>
          </a:prstGeom>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defRPr/>
            </a:pPr>
            <a:r>
              <a:rPr kumimoji="0" lang="zh-CN" altLang="en-US" sz="4000" b="1" i="0" u="none" strike="noStrike" kern="100" cap="none" spc="0" normalizeH="0" baseline="0" noProof="0">
                <a:ln>
                  <a:noFill/>
                </a:ln>
                <a:solidFill>
                  <a:srgbClr val="485275"/>
                </a:solidFill>
                <a:effectLst/>
                <a:uLnTx/>
                <a:uFillTx/>
                <a:latin typeface="微软雅黑" panose="020B0503020204020204" charset="-122"/>
                <a:ea typeface="微软雅黑" panose="020B0503020204020204" charset="-122"/>
                <a:cs typeface="思源黑体 CN Regular" panose="020B0500000000000000" charset="-122"/>
              </a:rPr>
              <a:t>感谢您的审阅</a:t>
            </a:r>
            <a:endParaRPr kumimoji="0" lang="zh-CN" altLang="en-US" sz="4000" b="1" i="0" u="none" strike="noStrike" kern="100" cap="none" spc="0" normalizeH="0" baseline="0" noProof="0">
              <a:ln>
                <a:noFill/>
              </a:ln>
              <a:solidFill>
                <a:srgbClr val="485275"/>
              </a:solidFill>
              <a:effectLst/>
              <a:uLnTx/>
              <a:uFillTx/>
              <a:latin typeface="微软雅黑" panose="020B0503020204020204" charset="-122"/>
              <a:ea typeface="微软雅黑" panose="020B0503020204020204" charset="-122"/>
              <a:cs typeface="思源黑体 CN Regular" panose="020B0500000000000000" charset="-122"/>
            </a:endParaRPr>
          </a:p>
        </p:txBody>
      </p:sp>
      <p:sp>
        <p:nvSpPr>
          <p:cNvPr id="2" name="文本框 1"/>
          <p:cNvSpPr txBox="1"/>
          <p:nvPr/>
        </p:nvSpPr>
        <p:spPr>
          <a:xfrm>
            <a:off x="4100830" y="3606800"/>
            <a:ext cx="4572000" cy="645160"/>
          </a:xfrm>
          <a:prstGeom prst="rect">
            <a:avLst/>
          </a:prstGeom>
          <a:noFill/>
        </p:spPr>
        <p:txBody>
          <a:bodyPr wrap="square" rtlCol="0" anchor="t">
            <a:spAutoFit/>
          </a:bodyPr>
          <a:p>
            <a:pPr marL="0" marR="0" lvl="0" indent="0" algn="r" defTabSz="457200" rtl="0" eaLnBrk="1" fontAlgn="auto" latinLnBrk="0" hangingPunct="1">
              <a:lnSpc>
                <a:spcPct val="150000"/>
              </a:lnSpc>
              <a:spcBef>
                <a:spcPts val="0"/>
              </a:spcBef>
              <a:spcAft>
                <a:spcPts val="0"/>
              </a:spcAft>
              <a:buClrTx/>
              <a:buSzTx/>
              <a:buFontTx/>
              <a:buNone/>
              <a:defRPr/>
            </a:pPr>
            <a:r>
              <a:rPr lang="zh-CN" altLang="en-US" sz="1200" b="1" noProof="0">
                <a:ln>
                  <a:noFill/>
                </a:ln>
                <a:effectLst/>
                <a:uLnTx/>
                <a:uFillTx/>
                <a:latin typeface="微软雅黑" panose="020B0503020204020204" charset="-122"/>
                <a:ea typeface="微软雅黑" panose="020B0503020204020204" charset="-122"/>
                <a:sym typeface="+mn-ea"/>
              </a:rPr>
              <a:t>葡萄糖酸钙氯化钠注射液</a:t>
            </a:r>
            <a:endParaRPr lang="zh-CN" altLang="en-US" sz="1200" b="1" noProof="0">
              <a:ln>
                <a:noFill/>
              </a:ln>
              <a:effectLst/>
              <a:uLnTx/>
              <a:uFillTx/>
              <a:latin typeface="微软雅黑" panose="020B0503020204020204" charset="-122"/>
              <a:ea typeface="微软雅黑" panose="020B0503020204020204" charset="-122"/>
              <a:sym typeface="+mn-ea"/>
            </a:endParaRPr>
          </a:p>
          <a:p>
            <a:pPr marL="0" marR="0" lvl="0" indent="0" algn="r" defTabSz="457200" rtl="0" eaLnBrk="1" fontAlgn="auto" latinLnBrk="0" hangingPunct="1">
              <a:lnSpc>
                <a:spcPct val="150000"/>
              </a:lnSpc>
              <a:spcBef>
                <a:spcPts val="0"/>
              </a:spcBef>
              <a:spcAft>
                <a:spcPts val="0"/>
              </a:spcAft>
              <a:buClrTx/>
              <a:buSzTx/>
              <a:buFontTx/>
              <a:buNone/>
              <a:defRPr/>
            </a:pPr>
            <a:r>
              <a:rPr lang="zh-CN" altLang="en-US" sz="1200" b="1" noProof="0">
                <a:ln>
                  <a:noFill/>
                </a:ln>
                <a:effectLst/>
                <a:uLnTx/>
                <a:uFillTx/>
                <a:latin typeface="微软雅黑" panose="020B0503020204020204" charset="-122"/>
                <a:ea typeface="微软雅黑" panose="020B0503020204020204" charset="-122"/>
                <a:sym typeface="+mn-ea"/>
              </a:rPr>
              <a:t>海南紫程众投生物科技有限公司</a:t>
            </a:r>
            <a:endParaRPr lang="zh-CN" altLang="en-US" sz="1200" b="1" noProof="0">
              <a:ln>
                <a:noFill/>
              </a:ln>
              <a:effectLst/>
              <a:uLnTx/>
              <a:uFillTx/>
              <a:latin typeface="微软雅黑" panose="020B0503020204020204" charset="-122"/>
              <a:ea typeface="微软雅黑" panose="020B0503020204020204"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1665"/>
          </a:xfrm>
          <a:prstGeom prst="rect">
            <a:avLst/>
          </a:prstGeom>
          <a:noFill/>
        </p:spPr>
        <p:txBody>
          <a:bodyPr wrap="square" rtlCol="0">
            <a:spAutoFit/>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目录</a:t>
            </a: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/Contents</a:t>
            </a:r>
            <a:endPar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3" name="文本框 2"/>
          <p:cNvSpPr txBox="1"/>
          <p:nvPr>
            <p:custDataLst>
              <p:tags r:id="rId1"/>
            </p:custDataLst>
          </p:nvPr>
        </p:nvSpPr>
        <p:spPr>
          <a:xfrm>
            <a:off x="2323679" y="943078"/>
            <a:ext cx="447992" cy="612218"/>
          </a:xfrm>
          <a:prstGeom prst="rect">
            <a:avLst/>
          </a:prstGeom>
          <a:noFill/>
        </p:spPr>
        <p:txBody>
          <a:bodyPr wrap="none" lIns="0" tIns="0" rIns="0" bIns="0" rtlCol="0" anchor="b" anchorCtr="0">
            <a:noAutofit/>
          </a:bodyPr>
          <a:p>
            <a:pPr algn="l"/>
            <a:r>
              <a:rPr lang="en-US" altLang="zh-CN" sz="2800" b="1" dirty="0">
                <a:solidFill>
                  <a:schemeClr val="accent1"/>
                </a:solidFill>
              </a:rPr>
              <a:t>01</a:t>
            </a:r>
            <a:endParaRPr lang="en-US" altLang="zh-CN" sz="2800" b="1" dirty="0">
              <a:solidFill>
                <a:schemeClr val="accent1"/>
              </a:solidFill>
            </a:endParaRPr>
          </a:p>
        </p:txBody>
      </p:sp>
      <p:cxnSp>
        <p:nvCxnSpPr>
          <p:cNvPr id="6" name="直接连接符 5"/>
          <p:cNvCxnSpPr/>
          <p:nvPr>
            <p:custDataLst>
              <p:tags r:id="rId2"/>
            </p:custDataLst>
          </p:nvPr>
        </p:nvCxnSpPr>
        <p:spPr>
          <a:xfrm flipH="1">
            <a:off x="2323679" y="1679863"/>
            <a:ext cx="4617202" cy="0"/>
          </a:xfrm>
          <a:prstGeom prst="line">
            <a:avLst/>
          </a:prstGeom>
          <a:ln w="12700">
            <a:solidFill>
              <a:schemeClr val="accent1">
                <a:lumMod val="60000"/>
                <a:lumOff val="40000"/>
                <a:alpha val="70000"/>
              </a:schemeClr>
            </a:solidFill>
          </a:ln>
        </p:spPr>
        <p:style>
          <a:lnRef idx="2">
            <a:schemeClr val="accent1"/>
          </a:lnRef>
          <a:fillRef idx="0">
            <a:srgbClr val="FFFFFF"/>
          </a:fillRef>
          <a:effectRef idx="0">
            <a:srgbClr val="FFFFFF"/>
          </a:effectRef>
          <a:fontRef idx="minor">
            <a:schemeClr val="tx1"/>
          </a:fontRef>
        </p:style>
      </p:cxnSp>
      <p:sp>
        <p:nvSpPr>
          <p:cNvPr id="7" name="文本框 6"/>
          <p:cNvSpPr txBox="1"/>
          <p:nvPr>
            <p:custDataLst>
              <p:tags r:id="rId3"/>
            </p:custDataLst>
          </p:nvPr>
        </p:nvSpPr>
        <p:spPr>
          <a:xfrm>
            <a:off x="2775022" y="1017371"/>
            <a:ext cx="4165988" cy="503851"/>
          </a:xfrm>
          <a:prstGeom prst="rect">
            <a:avLst/>
          </a:prstGeom>
          <a:noFill/>
        </p:spPr>
        <p:txBody>
          <a:bodyPr wrap="square" lIns="0" tIns="0" rIns="0" bIns="0" rtlCol="0" anchor="b" anchorCtr="0">
            <a:noAutofit/>
          </a:bodyPr>
          <a:p>
            <a:pPr algn="r"/>
            <a:r>
              <a:rPr lang="zh-CN" altLang="en-US" sz="2200" b="1" dirty="0">
                <a:solidFill>
                  <a:schemeClr val="tx1">
                    <a:lumMod val="85000"/>
                    <a:lumOff val="15000"/>
                  </a:schemeClr>
                </a:solidFill>
                <a:latin typeface="微软雅黑" panose="020B0503020204020204" charset="-122"/>
                <a:ea typeface="微软雅黑" panose="020B0503020204020204" charset="-122"/>
              </a:rPr>
              <a:t>基本信息</a:t>
            </a:r>
            <a:endParaRPr lang="zh-CN" altLang="en-US" sz="2200" b="1" dirty="0">
              <a:solidFill>
                <a:schemeClr val="tx1">
                  <a:lumMod val="85000"/>
                  <a:lumOff val="15000"/>
                </a:schemeClr>
              </a:solidFill>
              <a:latin typeface="微软雅黑" panose="020B0503020204020204" charset="-122"/>
              <a:ea typeface="微软雅黑" panose="020B0503020204020204" charset="-122"/>
            </a:endParaRPr>
          </a:p>
        </p:txBody>
      </p:sp>
      <p:sp>
        <p:nvSpPr>
          <p:cNvPr id="8" name="文本框 7"/>
          <p:cNvSpPr txBox="1"/>
          <p:nvPr>
            <p:custDataLst>
              <p:tags r:id="rId4"/>
            </p:custDataLst>
          </p:nvPr>
        </p:nvSpPr>
        <p:spPr>
          <a:xfrm>
            <a:off x="2323679" y="1738515"/>
            <a:ext cx="447992" cy="612218"/>
          </a:xfrm>
          <a:prstGeom prst="rect">
            <a:avLst/>
          </a:prstGeom>
          <a:noFill/>
        </p:spPr>
        <p:txBody>
          <a:bodyPr wrap="none" lIns="0" tIns="0" rIns="0" bIns="0" rtlCol="0" anchor="b" anchorCtr="0">
            <a:noAutofit/>
          </a:bodyPr>
          <a:p>
            <a:pPr algn="l"/>
            <a:r>
              <a:rPr lang="en-US" altLang="zh-CN" sz="2800" b="1" dirty="0">
                <a:solidFill>
                  <a:schemeClr val="accent1"/>
                </a:solidFill>
              </a:rPr>
              <a:t>02</a:t>
            </a:r>
            <a:endParaRPr lang="en-US" altLang="zh-CN" sz="2800" b="1" dirty="0">
              <a:solidFill>
                <a:schemeClr val="accent1"/>
              </a:solidFill>
            </a:endParaRPr>
          </a:p>
        </p:txBody>
      </p:sp>
      <p:cxnSp>
        <p:nvCxnSpPr>
          <p:cNvPr id="9" name="直接连接符 8"/>
          <p:cNvCxnSpPr/>
          <p:nvPr>
            <p:custDataLst>
              <p:tags r:id="rId5"/>
            </p:custDataLst>
          </p:nvPr>
        </p:nvCxnSpPr>
        <p:spPr>
          <a:xfrm flipH="1">
            <a:off x="2323679" y="2475299"/>
            <a:ext cx="4617202" cy="0"/>
          </a:xfrm>
          <a:prstGeom prst="line">
            <a:avLst/>
          </a:prstGeom>
          <a:ln w="12700">
            <a:solidFill>
              <a:schemeClr val="accent1">
                <a:lumMod val="60000"/>
                <a:lumOff val="40000"/>
                <a:alpha val="70000"/>
              </a:schemeClr>
            </a:solidFill>
          </a:ln>
        </p:spPr>
        <p:style>
          <a:lnRef idx="2">
            <a:schemeClr val="accent1"/>
          </a:lnRef>
          <a:fillRef idx="0">
            <a:srgbClr val="FFFFFF"/>
          </a:fillRef>
          <a:effectRef idx="0">
            <a:srgbClr val="FFFFFF"/>
          </a:effectRef>
          <a:fontRef idx="minor">
            <a:schemeClr val="tx1"/>
          </a:fontRef>
        </p:style>
      </p:cxnSp>
      <p:sp>
        <p:nvSpPr>
          <p:cNvPr id="10" name="文本框 9"/>
          <p:cNvSpPr txBox="1"/>
          <p:nvPr>
            <p:custDataLst>
              <p:tags r:id="rId6"/>
            </p:custDataLst>
          </p:nvPr>
        </p:nvSpPr>
        <p:spPr>
          <a:xfrm>
            <a:off x="2775022" y="1812808"/>
            <a:ext cx="4165988" cy="503851"/>
          </a:xfrm>
          <a:prstGeom prst="rect">
            <a:avLst/>
          </a:prstGeom>
          <a:noFill/>
        </p:spPr>
        <p:txBody>
          <a:bodyPr wrap="square" lIns="0" tIns="0" rIns="0" bIns="0" rtlCol="0" anchor="b" anchorCtr="0">
            <a:noAutofit/>
          </a:bodyPr>
          <a:p>
            <a:pPr algn="r"/>
            <a:r>
              <a:rPr lang="zh-CN" altLang="en-US" sz="2200" b="1" dirty="0">
                <a:solidFill>
                  <a:schemeClr val="tx1">
                    <a:lumMod val="85000"/>
                    <a:lumOff val="15000"/>
                  </a:schemeClr>
                </a:solidFill>
                <a:latin typeface="微软雅黑" panose="020B0503020204020204" charset="-122"/>
                <a:ea typeface="微软雅黑" panose="020B0503020204020204" charset="-122"/>
              </a:rPr>
              <a:t>安全性</a:t>
            </a:r>
            <a:endParaRPr lang="zh-CN" altLang="en-US" sz="2200" b="1" dirty="0">
              <a:solidFill>
                <a:schemeClr val="tx1">
                  <a:lumMod val="85000"/>
                  <a:lumOff val="15000"/>
                </a:schemeClr>
              </a:solidFill>
              <a:latin typeface="微软雅黑" panose="020B0503020204020204" charset="-122"/>
              <a:ea typeface="微软雅黑" panose="020B0503020204020204" charset="-122"/>
            </a:endParaRPr>
          </a:p>
        </p:txBody>
      </p:sp>
      <p:sp>
        <p:nvSpPr>
          <p:cNvPr id="11" name="文本框 10"/>
          <p:cNvSpPr txBox="1"/>
          <p:nvPr>
            <p:custDataLst>
              <p:tags r:id="rId7"/>
            </p:custDataLst>
          </p:nvPr>
        </p:nvSpPr>
        <p:spPr>
          <a:xfrm>
            <a:off x="2323679" y="2534510"/>
            <a:ext cx="447992" cy="612218"/>
          </a:xfrm>
          <a:prstGeom prst="rect">
            <a:avLst/>
          </a:prstGeom>
          <a:noFill/>
        </p:spPr>
        <p:txBody>
          <a:bodyPr wrap="none" lIns="0" tIns="0" rIns="0" bIns="0" rtlCol="0" anchor="b" anchorCtr="0">
            <a:noAutofit/>
          </a:bodyPr>
          <a:p>
            <a:pPr algn="l"/>
            <a:r>
              <a:rPr lang="en-US" altLang="zh-CN" sz="2800" b="1" dirty="0">
                <a:solidFill>
                  <a:schemeClr val="accent1"/>
                </a:solidFill>
              </a:rPr>
              <a:t>03</a:t>
            </a:r>
            <a:endParaRPr lang="en-US" altLang="zh-CN" sz="2800" b="1" dirty="0">
              <a:solidFill>
                <a:schemeClr val="accent1"/>
              </a:solidFill>
            </a:endParaRPr>
          </a:p>
        </p:txBody>
      </p:sp>
      <p:cxnSp>
        <p:nvCxnSpPr>
          <p:cNvPr id="12" name="直接连接符 11"/>
          <p:cNvCxnSpPr/>
          <p:nvPr>
            <p:custDataLst>
              <p:tags r:id="rId8"/>
            </p:custDataLst>
          </p:nvPr>
        </p:nvCxnSpPr>
        <p:spPr>
          <a:xfrm flipH="1">
            <a:off x="2323679" y="3271295"/>
            <a:ext cx="4617202" cy="0"/>
          </a:xfrm>
          <a:prstGeom prst="line">
            <a:avLst/>
          </a:prstGeom>
          <a:ln w="12700">
            <a:solidFill>
              <a:schemeClr val="accent1">
                <a:lumMod val="60000"/>
                <a:lumOff val="40000"/>
                <a:alpha val="70000"/>
              </a:schemeClr>
            </a:solidFill>
          </a:ln>
        </p:spPr>
        <p:style>
          <a:lnRef idx="2">
            <a:schemeClr val="accent1"/>
          </a:lnRef>
          <a:fillRef idx="0">
            <a:srgbClr val="FFFFFF"/>
          </a:fillRef>
          <a:effectRef idx="0">
            <a:srgbClr val="FFFFFF"/>
          </a:effectRef>
          <a:fontRef idx="minor">
            <a:schemeClr val="tx1"/>
          </a:fontRef>
        </p:style>
      </p:cxnSp>
      <p:sp>
        <p:nvSpPr>
          <p:cNvPr id="13" name="文本框 12"/>
          <p:cNvSpPr txBox="1"/>
          <p:nvPr>
            <p:custDataLst>
              <p:tags r:id="rId9"/>
            </p:custDataLst>
          </p:nvPr>
        </p:nvSpPr>
        <p:spPr>
          <a:xfrm>
            <a:off x="2775022" y="2608803"/>
            <a:ext cx="4165988" cy="503851"/>
          </a:xfrm>
          <a:prstGeom prst="rect">
            <a:avLst/>
          </a:prstGeom>
          <a:noFill/>
        </p:spPr>
        <p:txBody>
          <a:bodyPr wrap="square" lIns="0" tIns="0" rIns="0" bIns="0" rtlCol="0" anchor="b" anchorCtr="0">
            <a:noAutofit/>
          </a:bodyPr>
          <a:p>
            <a:pPr algn="r"/>
            <a:r>
              <a:rPr lang="zh-CN" altLang="en-US" sz="2200" b="1" dirty="0">
                <a:solidFill>
                  <a:schemeClr val="tx1">
                    <a:lumMod val="85000"/>
                    <a:lumOff val="15000"/>
                  </a:schemeClr>
                </a:solidFill>
                <a:latin typeface="微软雅黑" panose="020B0503020204020204" charset="-122"/>
                <a:ea typeface="微软雅黑" panose="020B0503020204020204" charset="-122"/>
              </a:rPr>
              <a:t>有效性</a:t>
            </a:r>
            <a:endParaRPr lang="zh-CN" altLang="en-US" sz="2200" b="1" dirty="0">
              <a:solidFill>
                <a:schemeClr val="tx1">
                  <a:lumMod val="85000"/>
                  <a:lumOff val="15000"/>
                </a:schemeClr>
              </a:solidFill>
              <a:latin typeface="微软雅黑" panose="020B0503020204020204" charset="-122"/>
              <a:ea typeface="微软雅黑" panose="020B0503020204020204" charset="-122"/>
            </a:endParaRPr>
          </a:p>
        </p:txBody>
      </p:sp>
      <p:sp>
        <p:nvSpPr>
          <p:cNvPr id="42" name="文本框 41"/>
          <p:cNvSpPr txBox="1"/>
          <p:nvPr>
            <p:custDataLst>
              <p:tags r:id="rId10"/>
            </p:custDataLst>
          </p:nvPr>
        </p:nvSpPr>
        <p:spPr>
          <a:xfrm>
            <a:off x="2326471" y="3329947"/>
            <a:ext cx="447992" cy="612218"/>
          </a:xfrm>
          <a:prstGeom prst="rect">
            <a:avLst/>
          </a:prstGeom>
          <a:noFill/>
        </p:spPr>
        <p:txBody>
          <a:bodyPr wrap="none" lIns="0" tIns="0" rIns="0" bIns="0" rtlCol="0" anchor="b" anchorCtr="0">
            <a:noAutofit/>
          </a:bodyPr>
          <a:p>
            <a:pPr algn="l"/>
            <a:r>
              <a:rPr lang="en-US" altLang="zh-CN" sz="2800" b="1" dirty="0">
                <a:solidFill>
                  <a:schemeClr val="accent1"/>
                </a:solidFill>
              </a:rPr>
              <a:t>04</a:t>
            </a:r>
            <a:endParaRPr lang="en-US" altLang="zh-CN" sz="2800" b="1" dirty="0">
              <a:solidFill>
                <a:schemeClr val="accent1"/>
              </a:solidFill>
            </a:endParaRPr>
          </a:p>
        </p:txBody>
      </p:sp>
      <p:cxnSp>
        <p:nvCxnSpPr>
          <p:cNvPr id="43" name="直接连接符 42"/>
          <p:cNvCxnSpPr/>
          <p:nvPr>
            <p:custDataLst>
              <p:tags r:id="rId11"/>
            </p:custDataLst>
          </p:nvPr>
        </p:nvCxnSpPr>
        <p:spPr>
          <a:xfrm flipH="1">
            <a:off x="2326471" y="4066731"/>
            <a:ext cx="4617202" cy="0"/>
          </a:xfrm>
          <a:prstGeom prst="line">
            <a:avLst/>
          </a:prstGeom>
          <a:ln w="12700">
            <a:solidFill>
              <a:schemeClr val="accent1">
                <a:lumMod val="60000"/>
                <a:lumOff val="40000"/>
                <a:alpha val="70000"/>
              </a:schemeClr>
            </a:solidFill>
          </a:ln>
        </p:spPr>
        <p:style>
          <a:lnRef idx="2">
            <a:schemeClr val="accent1"/>
          </a:lnRef>
          <a:fillRef idx="0">
            <a:srgbClr val="FFFFFF"/>
          </a:fillRef>
          <a:effectRef idx="0">
            <a:srgbClr val="FFFFFF"/>
          </a:effectRef>
          <a:fontRef idx="minor">
            <a:schemeClr val="tx1"/>
          </a:fontRef>
        </p:style>
      </p:cxnSp>
      <p:sp>
        <p:nvSpPr>
          <p:cNvPr id="44" name="文本框 43"/>
          <p:cNvSpPr txBox="1"/>
          <p:nvPr>
            <p:custDataLst>
              <p:tags r:id="rId12"/>
            </p:custDataLst>
          </p:nvPr>
        </p:nvSpPr>
        <p:spPr>
          <a:xfrm>
            <a:off x="2777815" y="3404240"/>
            <a:ext cx="4165988" cy="503851"/>
          </a:xfrm>
          <a:prstGeom prst="rect">
            <a:avLst/>
          </a:prstGeom>
          <a:noFill/>
        </p:spPr>
        <p:txBody>
          <a:bodyPr wrap="square" lIns="0" tIns="0" rIns="0" bIns="0" rtlCol="0" anchor="b" anchorCtr="0">
            <a:noAutofit/>
          </a:bodyPr>
          <a:p>
            <a:pPr algn="r"/>
            <a:r>
              <a:rPr lang="zh-CN" altLang="en-US" sz="2200" b="1" dirty="0">
                <a:solidFill>
                  <a:schemeClr val="tx1">
                    <a:lumMod val="85000"/>
                    <a:lumOff val="15000"/>
                  </a:schemeClr>
                </a:solidFill>
                <a:latin typeface="微软雅黑" panose="020B0503020204020204" charset="-122"/>
                <a:ea typeface="微软雅黑" panose="020B0503020204020204" charset="-122"/>
              </a:rPr>
              <a:t>创新性</a:t>
            </a:r>
            <a:endParaRPr lang="zh-CN" altLang="en-US" sz="2200" b="1" dirty="0">
              <a:solidFill>
                <a:schemeClr val="tx1">
                  <a:lumMod val="85000"/>
                  <a:lumOff val="15000"/>
                </a:schemeClr>
              </a:solidFill>
              <a:latin typeface="微软雅黑" panose="020B0503020204020204" charset="-122"/>
              <a:ea typeface="微软雅黑" panose="020B0503020204020204" charset="-122"/>
            </a:endParaRPr>
          </a:p>
        </p:txBody>
      </p:sp>
      <p:sp>
        <p:nvSpPr>
          <p:cNvPr id="50" name="文本框 49"/>
          <p:cNvSpPr txBox="1"/>
          <p:nvPr>
            <p:custDataLst>
              <p:tags r:id="rId13"/>
            </p:custDataLst>
          </p:nvPr>
        </p:nvSpPr>
        <p:spPr>
          <a:xfrm>
            <a:off x="2330382" y="4125942"/>
            <a:ext cx="447992" cy="612218"/>
          </a:xfrm>
          <a:prstGeom prst="rect">
            <a:avLst/>
          </a:prstGeom>
          <a:noFill/>
        </p:spPr>
        <p:txBody>
          <a:bodyPr wrap="none" lIns="0" tIns="0" rIns="0" bIns="0" rtlCol="0" anchor="b" anchorCtr="0">
            <a:noAutofit/>
          </a:bodyPr>
          <a:p>
            <a:pPr algn="l"/>
            <a:r>
              <a:rPr lang="en-US" altLang="zh-CN" sz="2800" b="1" dirty="0">
                <a:solidFill>
                  <a:schemeClr val="accent1"/>
                </a:solidFill>
              </a:rPr>
              <a:t>05</a:t>
            </a:r>
            <a:endParaRPr lang="en-US" altLang="zh-CN" sz="2800" b="1" dirty="0">
              <a:solidFill>
                <a:schemeClr val="accent1"/>
              </a:solidFill>
            </a:endParaRPr>
          </a:p>
        </p:txBody>
      </p:sp>
      <p:cxnSp>
        <p:nvCxnSpPr>
          <p:cNvPr id="51" name="直接连接符 50"/>
          <p:cNvCxnSpPr/>
          <p:nvPr>
            <p:custDataLst>
              <p:tags r:id="rId14"/>
            </p:custDataLst>
          </p:nvPr>
        </p:nvCxnSpPr>
        <p:spPr>
          <a:xfrm flipH="1">
            <a:off x="2330382" y="4862727"/>
            <a:ext cx="4617202" cy="0"/>
          </a:xfrm>
          <a:prstGeom prst="line">
            <a:avLst/>
          </a:prstGeom>
          <a:ln w="12700">
            <a:solidFill>
              <a:schemeClr val="accent1">
                <a:lumMod val="60000"/>
                <a:lumOff val="40000"/>
                <a:alpha val="70000"/>
              </a:schemeClr>
            </a:solidFill>
          </a:ln>
        </p:spPr>
        <p:style>
          <a:lnRef idx="2">
            <a:schemeClr val="accent1"/>
          </a:lnRef>
          <a:fillRef idx="0">
            <a:srgbClr val="FFFFFF"/>
          </a:fillRef>
          <a:effectRef idx="0">
            <a:srgbClr val="FFFFFF"/>
          </a:effectRef>
          <a:fontRef idx="minor">
            <a:schemeClr val="tx1"/>
          </a:fontRef>
        </p:style>
      </p:cxnSp>
      <p:sp>
        <p:nvSpPr>
          <p:cNvPr id="52" name="文本框 51"/>
          <p:cNvSpPr txBox="1"/>
          <p:nvPr>
            <p:custDataLst>
              <p:tags r:id="rId15"/>
            </p:custDataLst>
          </p:nvPr>
        </p:nvSpPr>
        <p:spPr>
          <a:xfrm>
            <a:off x="2781725" y="4200235"/>
            <a:ext cx="4165988" cy="503851"/>
          </a:xfrm>
          <a:prstGeom prst="rect">
            <a:avLst/>
          </a:prstGeom>
          <a:noFill/>
        </p:spPr>
        <p:txBody>
          <a:bodyPr wrap="square" lIns="0" tIns="0" rIns="0" bIns="0" rtlCol="0" anchor="b" anchorCtr="0">
            <a:noAutofit/>
          </a:bodyPr>
          <a:p>
            <a:pPr algn="r"/>
            <a:r>
              <a:rPr lang="zh-CN" altLang="en-US" sz="2200" b="1" dirty="0">
                <a:solidFill>
                  <a:schemeClr val="tx1">
                    <a:lumMod val="85000"/>
                    <a:lumOff val="15000"/>
                  </a:schemeClr>
                </a:solidFill>
                <a:latin typeface="微软雅黑" panose="020B0503020204020204" charset="-122"/>
                <a:ea typeface="微软雅黑" panose="020B0503020204020204" charset="-122"/>
              </a:rPr>
              <a:t>公平性</a:t>
            </a:r>
            <a:endParaRPr lang="zh-CN" altLang="en-US" sz="2200" b="1" dirty="0">
              <a:solidFill>
                <a:schemeClr val="tx1">
                  <a:lumMod val="85000"/>
                  <a:lumOff val="15000"/>
                </a:schemeClr>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01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基本信息</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graphicFrame>
        <p:nvGraphicFramePr>
          <p:cNvPr id="15" name="表格 14"/>
          <p:cNvGraphicFramePr/>
          <p:nvPr>
            <p:custDataLst>
              <p:tags r:id="rId1"/>
            </p:custDataLst>
          </p:nvPr>
        </p:nvGraphicFramePr>
        <p:xfrm>
          <a:off x="800100" y="750570"/>
          <a:ext cx="7300595" cy="3903345"/>
        </p:xfrm>
        <a:graphic>
          <a:graphicData uri="http://schemas.openxmlformats.org/drawingml/2006/table">
            <a:tbl>
              <a:tblPr firstRow="1" bandRow="1">
                <a:tableStyleId>{5C22544A-7EE6-4342-B048-85BDC9FD1C3A}</a:tableStyleId>
              </a:tblPr>
              <a:tblGrid>
                <a:gridCol w="1884680"/>
                <a:gridCol w="5415915"/>
              </a:tblGrid>
              <a:tr h="317500">
                <a:tc>
                  <a:txBody>
                    <a:bodyPr/>
                    <a:p>
                      <a:pPr>
                        <a:buNone/>
                      </a:pPr>
                      <a:r>
                        <a:rPr lang="zh-CN" altLang="en-US" sz="1200">
                          <a:latin typeface="微软雅黑" panose="020B0503020204020204" charset="-122"/>
                          <a:ea typeface="微软雅黑" panose="020B0503020204020204" charset="-122"/>
                        </a:rPr>
                        <a:t>产品通用名称</a:t>
                      </a:r>
                      <a:endParaRPr lang="zh-CN" altLang="en-US" sz="1200">
                        <a:latin typeface="微软雅黑" panose="020B0503020204020204" charset="-122"/>
                        <a:ea typeface="微软雅黑" panose="020B0503020204020204" charset="-122"/>
                      </a:endParaRPr>
                    </a:p>
                  </a:txBody>
                  <a:tcPr anchor="ctr" anchorCtr="0">
                    <a:lnR w="12700" cmpd="sng">
                      <a:solidFill>
                        <a:schemeClr val="tx1"/>
                      </a:solidFill>
                      <a:prstDash val="solid"/>
                    </a:lnR>
                    <a:lnB w="12700" cmpd="sng">
                      <a:solidFill>
                        <a:schemeClr val="tx1"/>
                      </a:solidFill>
                      <a:prstDash val="solid"/>
                    </a:lnB>
                  </a:tcPr>
                </a:tc>
                <a:tc>
                  <a:txBody>
                    <a:bodyPr/>
                    <a:p>
                      <a:pPr>
                        <a:buNone/>
                      </a:pPr>
                      <a:r>
                        <a:rPr lang="zh-CN" altLang="en-US" sz="1200">
                          <a:latin typeface="微软雅黑" panose="020B0503020204020204" charset="-122"/>
                          <a:ea typeface="微软雅黑" panose="020B0503020204020204" charset="-122"/>
                        </a:rPr>
                        <a:t>葡萄糖酸钙氯化钠注射液</a:t>
                      </a:r>
                      <a:endParaRPr lang="zh-CN" altLang="en-US" sz="1200">
                        <a:latin typeface="微软雅黑" panose="020B0503020204020204" charset="-122"/>
                        <a:ea typeface="微软雅黑" panose="020B0503020204020204" charset="-122"/>
                      </a:endParaRPr>
                    </a:p>
                  </a:txBody>
                  <a:tcPr anchor="ctr" anchorCtr="0">
                    <a:lnL w="12700" cmpd="sng">
                      <a:solidFill>
                        <a:schemeClr val="tx1"/>
                      </a:solidFill>
                      <a:prstDash val="solid"/>
                    </a:lnL>
                    <a:lnB w="12700" cmpd="sng">
                      <a:solidFill>
                        <a:schemeClr val="tx1"/>
                      </a:solidFill>
                      <a:prstDash val="solid"/>
                    </a:lnB>
                  </a:tcPr>
                </a:tc>
              </a:tr>
              <a:tr h="318770">
                <a:tc>
                  <a:txBody>
                    <a:bodyPr/>
                    <a:p>
                      <a:pPr>
                        <a:buNone/>
                      </a:pPr>
                      <a:r>
                        <a:rPr lang="zh-CN" altLang="en-US" sz="1000" b="1">
                          <a:latin typeface="微软雅黑" panose="020B0503020204020204" charset="-122"/>
                          <a:ea typeface="微软雅黑" panose="020B0503020204020204" charset="-122"/>
                        </a:rPr>
                        <a:t>注册规格</a:t>
                      </a:r>
                      <a:endParaRPr lang="zh-CN" altLang="en-US" sz="1000" b="1">
                        <a:latin typeface="微软雅黑" panose="020B0503020204020204" charset="-122"/>
                        <a:ea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en-US" altLang="zh-CN" sz="1000">
                          <a:latin typeface="微软雅黑" panose="020B0503020204020204" charset="-122"/>
                          <a:ea typeface="微软雅黑" panose="020B0503020204020204" charset="-122"/>
                          <a:cs typeface="微软雅黑" panose="020B0503020204020204" charset="-122"/>
                        </a:rPr>
                        <a:t>50ml:</a:t>
                      </a:r>
                      <a:r>
                        <a:rPr lang="zh-CN" altLang="en-US" sz="1000">
                          <a:latin typeface="微软雅黑" panose="020B0503020204020204" charset="-122"/>
                          <a:ea typeface="微软雅黑" panose="020B0503020204020204" charset="-122"/>
                          <a:cs typeface="微软雅黑" panose="020B0503020204020204" charset="-122"/>
                        </a:rPr>
                        <a:t>葡萄糖酸钙</a:t>
                      </a:r>
                      <a:r>
                        <a:rPr lang="en-US" altLang="zh-CN" sz="1000">
                          <a:latin typeface="微软雅黑" panose="020B0503020204020204" charset="-122"/>
                          <a:ea typeface="微软雅黑" panose="020B0503020204020204" charset="-122"/>
                          <a:cs typeface="微软雅黑" panose="020B0503020204020204" charset="-122"/>
                        </a:rPr>
                        <a:t>1g</a:t>
                      </a:r>
                      <a:r>
                        <a:rPr lang="zh-CN" altLang="en-US" sz="1000">
                          <a:latin typeface="微软雅黑" panose="020B0503020204020204" charset="-122"/>
                          <a:ea typeface="微软雅黑" panose="020B0503020204020204" charset="-122"/>
                          <a:cs typeface="微软雅黑" panose="020B0503020204020204" charset="-122"/>
                        </a:rPr>
                        <a:t>与氯化钠</a:t>
                      </a:r>
                      <a:r>
                        <a:rPr lang="en-US" altLang="zh-CN" sz="1000">
                          <a:latin typeface="微软雅黑" panose="020B0503020204020204" charset="-122"/>
                          <a:ea typeface="微软雅黑" panose="020B0503020204020204" charset="-122"/>
                          <a:cs typeface="微软雅黑" panose="020B0503020204020204" charset="-122"/>
                        </a:rPr>
                        <a:t>0.3375g</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317500">
                <a:tc>
                  <a:txBody>
                    <a:bodyPr/>
                    <a:p>
                      <a:pPr>
                        <a:buNone/>
                      </a:pPr>
                      <a:r>
                        <a:rPr lang="zh-CN" altLang="en-US" sz="1000" b="1">
                          <a:latin typeface="微软雅黑" panose="020B0503020204020204" charset="-122"/>
                          <a:ea typeface="微软雅黑" panose="020B0503020204020204" charset="-122"/>
                        </a:rPr>
                        <a:t>适应症</a:t>
                      </a:r>
                      <a:endParaRPr lang="zh-CN" altLang="en-US" sz="1000" b="1">
                        <a:latin typeface="微软雅黑" panose="020B0503020204020204" charset="-122"/>
                        <a:ea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en-US" altLang="zh-CN" sz="1000">
                          <a:latin typeface="微软雅黑" panose="020B0503020204020204" charset="-122"/>
                          <a:ea typeface="微软雅黑" panose="020B0503020204020204" charset="-122"/>
                          <a:cs typeface="微软雅黑" panose="020B0503020204020204" charset="-122"/>
                        </a:rPr>
                        <a:t>1</a:t>
                      </a:r>
                      <a:r>
                        <a:rPr lang="zh-CN" altLang="en-US" sz="1000">
                          <a:latin typeface="微软雅黑" panose="020B0503020204020204" charset="-122"/>
                          <a:ea typeface="微软雅黑" panose="020B0503020204020204" charset="-122"/>
                          <a:cs typeface="微软雅黑" panose="020B0503020204020204" charset="-122"/>
                        </a:rPr>
                        <a:t>、急性低钙血症。</a:t>
                      </a:r>
                      <a:r>
                        <a:rPr lang="en-US" altLang="zh-CN" sz="1000">
                          <a:latin typeface="微软雅黑" panose="020B0503020204020204" charset="-122"/>
                          <a:ea typeface="微软雅黑" panose="020B0503020204020204" charset="-122"/>
                          <a:cs typeface="微软雅黑" panose="020B0503020204020204" charset="-122"/>
                        </a:rPr>
                        <a:t>2</a:t>
                      </a:r>
                      <a:r>
                        <a:rPr lang="zh-CN" altLang="en-US" sz="1000">
                          <a:latin typeface="微软雅黑" panose="020B0503020204020204" charset="-122"/>
                          <a:ea typeface="微软雅黑" panose="020B0503020204020204" charset="-122"/>
                          <a:cs typeface="微软雅黑" panose="020B0503020204020204" charset="-122"/>
                        </a:rPr>
                        <a:t>、镁中毒。</a:t>
                      </a:r>
                      <a:r>
                        <a:rPr lang="en-US" altLang="zh-CN" sz="1000">
                          <a:latin typeface="微软雅黑" panose="020B0503020204020204" charset="-122"/>
                          <a:ea typeface="微软雅黑" panose="020B0503020204020204" charset="-122"/>
                          <a:cs typeface="微软雅黑" panose="020B0503020204020204" charset="-122"/>
                        </a:rPr>
                        <a:t>3</a:t>
                      </a:r>
                      <a:r>
                        <a:rPr lang="zh-CN" altLang="en-US" sz="1000">
                          <a:latin typeface="微软雅黑" panose="020B0503020204020204" charset="-122"/>
                          <a:ea typeface="微软雅黑" panose="020B0503020204020204" charset="-122"/>
                          <a:cs typeface="微软雅黑" panose="020B0503020204020204" charset="-122"/>
                        </a:rPr>
                        <a:t>、氟中毒。</a:t>
                      </a:r>
                      <a:endParaRPr lang="zh-CN" altLang="en-US" sz="1000">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942340">
                <a:tc>
                  <a:txBody>
                    <a:bodyPr/>
                    <a:p>
                      <a:pPr>
                        <a:buNone/>
                      </a:pPr>
                      <a:r>
                        <a:rPr lang="zh-CN" altLang="en-US" sz="1000" b="1">
                          <a:latin typeface="微软雅黑" panose="020B0503020204020204" charset="-122"/>
                          <a:ea typeface="微软雅黑" panose="020B0503020204020204" charset="-122"/>
                        </a:rPr>
                        <a:t>用法用量</a:t>
                      </a:r>
                      <a:endParaRPr lang="zh-CN" altLang="en-US" sz="1000" b="1">
                        <a:latin typeface="微软雅黑" panose="020B0503020204020204" charset="-122"/>
                        <a:ea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000">
                          <a:latin typeface="微软雅黑" panose="020B0503020204020204" charset="-122"/>
                          <a:ea typeface="微软雅黑" panose="020B0503020204020204" charset="-122"/>
                          <a:cs typeface="微软雅黑" panose="020B0503020204020204" charset="-122"/>
                        </a:rPr>
                        <a:t>静脉注射。</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zh-CN" altLang="en-US" sz="1000">
                          <a:latin typeface="微软雅黑" panose="020B0503020204020204" charset="-122"/>
                          <a:ea typeface="微软雅黑" panose="020B0503020204020204" charset="-122"/>
                          <a:cs typeface="微软雅黑" panose="020B0503020204020204" charset="-122"/>
                        </a:rPr>
                        <a:t>急性低钙血症：成人一次</a:t>
                      </a:r>
                      <a:r>
                        <a:rPr lang="en-US" altLang="zh-CN" sz="1000">
                          <a:latin typeface="微软雅黑" panose="020B0503020204020204" charset="-122"/>
                          <a:ea typeface="微软雅黑" panose="020B0503020204020204" charset="-122"/>
                          <a:cs typeface="微软雅黑" panose="020B0503020204020204" charset="-122"/>
                        </a:rPr>
                        <a:t>1g</a:t>
                      </a:r>
                      <a:r>
                        <a:rPr lang="zh-CN" altLang="en-US" sz="1000">
                          <a:latin typeface="微软雅黑" panose="020B0503020204020204" charset="-122"/>
                          <a:ea typeface="微软雅黑" panose="020B0503020204020204" charset="-122"/>
                          <a:cs typeface="微软雅黑" panose="020B0503020204020204" charset="-122"/>
                        </a:rPr>
                        <a:t>，需要时可重复。小儿按体重</a:t>
                      </a:r>
                      <a:r>
                        <a:rPr lang="en-US" altLang="zh-CN" sz="1000">
                          <a:latin typeface="微软雅黑" panose="020B0503020204020204" charset="-122"/>
                          <a:ea typeface="微软雅黑" panose="020B0503020204020204" charset="-122"/>
                          <a:cs typeface="微软雅黑" panose="020B0503020204020204" charset="-122"/>
                        </a:rPr>
                        <a:t>25mg/Kg</a:t>
                      </a:r>
                      <a:r>
                        <a:rPr lang="zh-CN" altLang="en-US" sz="1000">
                          <a:latin typeface="微软雅黑" panose="020B0503020204020204" charset="-122"/>
                          <a:ea typeface="微软雅黑" panose="020B0503020204020204" charset="-122"/>
                          <a:cs typeface="微软雅黑" panose="020B0503020204020204" charset="-122"/>
                        </a:rPr>
                        <a:t>（</a:t>
                      </a:r>
                      <a:r>
                        <a:rPr lang="en-US" altLang="zh-CN" sz="1000">
                          <a:latin typeface="微软雅黑" panose="020B0503020204020204" charset="-122"/>
                          <a:ea typeface="微软雅黑" panose="020B0503020204020204" charset="-122"/>
                          <a:cs typeface="微软雅黑" panose="020B0503020204020204" charset="-122"/>
                        </a:rPr>
                        <a:t>6.8mg</a:t>
                      </a:r>
                      <a:r>
                        <a:rPr lang="zh-CN" altLang="en-US" sz="1000">
                          <a:latin typeface="微软雅黑" panose="020B0503020204020204" charset="-122"/>
                          <a:ea typeface="微软雅黑" panose="020B0503020204020204" charset="-122"/>
                          <a:cs typeface="微软雅黑" panose="020B0503020204020204" charset="-122"/>
                        </a:rPr>
                        <a:t>钙）缓慢静注。但因刺激性较大，本品一般情况下不用于小儿。</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zh-CN" altLang="en-US" sz="1000">
                          <a:latin typeface="微软雅黑" panose="020B0503020204020204" charset="-122"/>
                          <a:ea typeface="微软雅黑" panose="020B0503020204020204" charset="-122"/>
                          <a:cs typeface="微软雅黑" panose="020B0503020204020204" charset="-122"/>
                        </a:rPr>
                        <a:t>镁中毒：一次</a:t>
                      </a:r>
                      <a:r>
                        <a:rPr lang="en-US" altLang="zh-CN" sz="1000">
                          <a:latin typeface="微软雅黑" panose="020B0503020204020204" charset="-122"/>
                          <a:ea typeface="微软雅黑" panose="020B0503020204020204" charset="-122"/>
                          <a:cs typeface="微软雅黑" panose="020B0503020204020204" charset="-122"/>
                        </a:rPr>
                        <a:t>1g~2g</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zh-CN" altLang="en-US" sz="1000">
                          <a:latin typeface="微软雅黑" panose="020B0503020204020204" charset="-122"/>
                          <a:ea typeface="微软雅黑" panose="020B0503020204020204" charset="-122"/>
                          <a:cs typeface="微软雅黑" panose="020B0503020204020204" charset="-122"/>
                        </a:rPr>
                        <a:t>氟中毒：静脉注射本品</a:t>
                      </a:r>
                      <a:r>
                        <a:rPr lang="en-US" altLang="zh-CN" sz="1000">
                          <a:latin typeface="微软雅黑" panose="020B0503020204020204" charset="-122"/>
                          <a:ea typeface="微软雅黑" panose="020B0503020204020204" charset="-122"/>
                          <a:cs typeface="微软雅黑" panose="020B0503020204020204" charset="-122"/>
                        </a:rPr>
                        <a:t>1g</a:t>
                      </a:r>
                      <a:r>
                        <a:rPr lang="zh-CN" altLang="en-US" sz="1000">
                          <a:latin typeface="微软雅黑" panose="020B0503020204020204" charset="-122"/>
                          <a:ea typeface="微软雅黑" panose="020B0503020204020204" charset="-122"/>
                          <a:cs typeface="微软雅黑" panose="020B0503020204020204" charset="-122"/>
                        </a:rPr>
                        <a:t>，</a:t>
                      </a:r>
                      <a:r>
                        <a:rPr lang="en-US" altLang="zh-CN" sz="1000">
                          <a:latin typeface="微软雅黑" panose="020B0503020204020204" charset="-122"/>
                          <a:ea typeface="微软雅黑" panose="020B0503020204020204" charset="-122"/>
                          <a:cs typeface="微软雅黑" panose="020B0503020204020204" charset="-122"/>
                        </a:rPr>
                        <a:t>1</a:t>
                      </a:r>
                      <a:r>
                        <a:rPr lang="zh-CN" altLang="en-US" sz="1000">
                          <a:latin typeface="微软雅黑" panose="020B0503020204020204" charset="-122"/>
                          <a:ea typeface="微软雅黑" panose="020B0503020204020204" charset="-122"/>
                          <a:cs typeface="微软雅黑" panose="020B0503020204020204" charset="-122"/>
                        </a:rPr>
                        <a:t>小时后重复，如有</a:t>
                      </a:r>
                      <a:r>
                        <a:rPr lang="zh-CN" altLang="en-US" sz="1000">
                          <a:latin typeface="微软雅黑" panose="020B0503020204020204" charset="-122"/>
                          <a:ea typeface="微软雅黑" panose="020B0503020204020204" charset="-122"/>
                          <a:cs typeface="微软雅黑" panose="020B0503020204020204" charset="-122"/>
                        </a:rPr>
                        <a:t>搐搦可静注本品</a:t>
                      </a:r>
                      <a:r>
                        <a:rPr lang="en-US" altLang="zh-CN" sz="1000">
                          <a:latin typeface="微软雅黑" panose="020B0503020204020204" charset="-122"/>
                          <a:ea typeface="微软雅黑" panose="020B0503020204020204" charset="-122"/>
                          <a:cs typeface="微软雅黑" panose="020B0503020204020204" charset="-122"/>
                        </a:rPr>
                        <a:t>3g</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318135">
                <a:tc>
                  <a:txBody>
                    <a:bodyPr/>
                    <a:p>
                      <a:pPr>
                        <a:buNone/>
                      </a:pPr>
                      <a:r>
                        <a:rPr lang="zh-CN" altLang="en-US" sz="1000" b="1">
                          <a:latin typeface="微软雅黑" panose="020B0503020204020204" charset="-122"/>
                          <a:ea typeface="微软雅黑" panose="020B0503020204020204" charset="-122"/>
                        </a:rPr>
                        <a:t>中国大陆首次上市时间</a:t>
                      </a:r>
                      <a:endParaRPr lang="zh-CN" altLang="en-US" sz="1000" b="1">
                        <a:latin typeface="微软雅黑" panose="020B0503020204020204" charset="-122"/>
                        <a:ea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en-US" altLang="zh-CN" sz="1000">
                          <a:latin typeface="微软雅黑" panose="020B0503020204020204" charset="-122"/>
                          <a:ea typeface="微软雅黑" panose="020B0503020204020204" charset="-122"/>
                        </a:rPr>
                        <a:t>2002</a:t>
                      </a:r>
                      <a:r>
                        <a:rPr lang="zh-CN" altLang="en-US" sz="1000">
                          <a:latin typeface="微软雅黑" panose="020B0503020204020204" charset="-122"/>
                          <a:ea typeface="微软雅黑" panose="020B0503020204020204" charset="-122"/>
                        </a:rPr>
                        <a:t>年</a:t>
                      </a:r>
                      <a:r>
                        <a:rPr lang="en-US" altLang="zh-CN" sz="1000">
                          <a:latin typeface="微软雅黑" panose="020B0503020204020204" charset="-122"/>
                          <a:ea typeface="微软雅黑" panose="020B0503020204020204" charset="-122"/>
                        </a:rPr>
                        <a:t>8</a:t>
                      </a:r>
                      <a:r>
                        <a:rPr lang="zh-CN" altLang="en-US" sz="1000">
                          <a:latin typeface="微软雅黑" panose="020B0503020204020204" charset="-122"/>
                          <a:ea typeface="微软雅黑" panose="020B0503020204020204" charset="-122"/>
                        </a:rPr>
                        <a:t>月</a:t>
                      </a:r>
                      <a:endParaRPr lang="zh-CN" altLang="en-US" sz="1000">
                        <a:latin typeface="微软雅黑" panose="020B0503020204020204" charset="-122"/>
                        <a:ea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317500">
                <a:tc>
                  <a:txBody>
                    <a:bodyPr/>
                    <a:p>
                      <a:pPr>
                        <a:buNone/>
                      </a:pPr>
                      <a:r>
                        <a:rPr lang="zh-CN" altLang="en-US" sz="1000" b="1">
                          <a:latin typeface="微软雅黑" panose="020B0503020204020204" charset="-122"/>
                          <a:ea typeface="微软雅黑" panose="020B0503020204020204" charset="-122"/>
                          <a:cs typeface="微软雅黑" panose="020B0503020204020204" charset="-122"/>
                        </a:rPr>
                        <a:t>是否为</a:t>
                      </a:r>
                      <a:r>
                        <a:rPr lang="en-US" altLang="zh-CN" sz="1000" b="1">
                          <a:latin typeface="微软雅黑" panose="020B0503020204020204" charset="-122"/>
                          <a:ea typeface="微软雅黑" panose="020B0503020204020204" charset="-122"/>
                          <a:cs typeface="微软雅黑" panose="020B0503020204020204" charset="-122"/>
                        </a:rPr>
                        <a:t>OTC</a:t>
                      </a:r>
                      <a:r>
                        <a:rPr lang="zh-CN" altLang="en-US" sz="1000" b="1">
                          <a:latin typeface="微软雅黑" panose="020B0503020204020204" charset="-122"/>
                          <a:ea typeface="微软雅黑" panose="020B0503020204020204" charset="-122"/>
                          <a:cs typeface="微软雅黑" panose="020B0503020204020204" charset="-122"/>
                        </a:rPr>
                        <a:t>药品</a:t>
                      </a:r>
                      <a:endParaRPr lang="zh-CN" altLang="en-US" sz="1000" b="1">
                        <a:latin typeface="微软雅黑" panose="020B0503020204020204" charset="-122"/>
                        <a:ea typeface="微软雅黑" panose="020B0503020204020204" charset="-122"/>
                        <a:cs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000">
                          <a:latin typeface="微软雅黑" panose="020B0503020204020204" charset="-122"/>
                          <a:ea typeface="微软雅黑" panose="020B0503020204020204" charset="-122"/>
                        </a:rPr>
                        <a:t>否</a:t>
                      </a:r>
                      <a:endParaRPr lang="zh-CN" altLang="en-US" sz="1000">
                        <a:latin typeface="微软雅黑" panose="020B0503020204020204" charset="-122"/>
                        <a:ea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548640">
                <a:tc>
                  <a:txBody>
                    <a:bodyPr/>
                    <a:p>
                      <a:pPr>
                        <a:buNone/>
                      </a:pPr>
                      <a:r>
                        <a:rPr lang="zh-CN" altLang="en-US" sz="1000" b="1" dirty="0">
                          <a:solidFill>
                            <a:schemeClr val="tx1"/>
                          </a:solidFill>
                          <a:latin typeface="微软雅黑" panose="020B0503020204020204" charset="-122"/>
                          <a:ea typeface="微软雅黑" panose="020B0503020204020204" charset="-122"/>
                          <a:cs typeface="微软雅黑" panose="020B0503020204020204" charset="-122"/>
                          <a:sym typeface="+mn-ea"/>
                        </a:rPr>
                        <a:t>全球首个上市国家</a:t>
                      </a:r>
                      <a:r>
                        <a:rPr lang="en-US" altLang="zh-CN" sz="10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cs typeface="微软雅黑" panose="020B0503020204020204" charset="-122"/>
                          <a:sym typeface="+mn-ea"/>
                        </a:rPr>
                        <a:t>地区及上市时间</a:t>
                      </a:r>
                      <a:endParaRPr lang="zh-CN" altLang="en-US" sz="1000" b="1" dirty="0">
                        <a:solidFill>
                          <a:schemeClr val="tx1"/>
                        </a:solidFill>
                        <a:latin typeface="微软雅黑" panose="020B0503020204020204" charset="-122"/>
                        <a:ea typeface="微软雅黑" panose="020B0503020204020204" charset="-122"/>
                        <a:cs typeface="微软雅黑" panose="020B0503020204020204" charset="-122"/>
                      </a:endParaRPr>
                    </a:p>
                    <a:p>
                      <a:pPr>
                        <a:buNone/>
                      </a:pPr>
                      <a:endParaRPr lang="zh-CN" altLang="en-US" sz="1000" b="1"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000">
                          <a:latin typeface="微软雅黑" panose="020B0503020204020204" charset="-122"/>
                          <a:ea typeface="微软雅黑" panose="020B0503020204020204" charset="-122"/>
                          <a:cs typeface="微软雅黑" panose="020B0503020204020204" charset="-122"/>
                        </a:rPr>
                        <a:t>美国，2018年10月29日</a:t>
                      </a:r>
                      <a:endParaRPr lang="zh-CN" altLang="en-US" sz="1000">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548640">
                <a:tc>
                  <a:txBody>
                    <a:bodyPr/>
                    <a:p>
                      <a:pPr>
                        <a:buNone/>
                      </a:pPr>
                      <a:r>
                        <a:rPr lang="zh-CN" altLang="en-US" sz="1000" b="1" dirty="0">
                          <a:solidFill>
                            <a:schemeClr val="tx1"/>
                          </a:solidFill>
                          <a:latin typeface="微软雅黑" panose="020B0503020204020204" charset="-122"/>
                          <a:ea typeface="微软雅黑" panose="020B0503020204020204" charset="-122"/>
                          <a:cs typeface="Times New Roman" panose="02020603050405020304" charset="0"/>
                          <a:sym typeface="+mn-ea"/>
                        </a:rPr>
                        <a:t>目前大陆地区同通用名药品的上市情况</a:t>
                      </a:r>
                      <a:endParaRPr lang="zh-CN" altLang="en-US" sz="1000" b="1" dirty="0">
                        <a:solidFill>
                          <a:schemeClr val="tx1"/>
                        </a:solidFill>
                        <a:latin typeface="微软雅黑" panose="020B0503020204020204" charset="-122"/>
                        <a:ea typeface="微软雅黑" panose="020B0503020204020204" charset="-122"/>
                        <a:cs typeface="Times New Roman" panose="02020603050405020304" charset="0"/>
                      </a:endParaRPr>
                    </a:p>
                    <a:p>
                      <a:pPr>
                        <a:buNone/>
                      </a:pPr>
                      <a:endParaRPr lang="zh-CN" altLang="en-US" sz="1000" b="1" dirty="0">
                        <a:solidFill>
                          <a:schemeClr val="tx1"/>
                        </a:solidFill>
                        <a:latin typeface="微软雅黑" panose="020B0503020204020204" charset="-122"/>
                        <a:ea typeface="微软雅黑" panose="020B0503020204020204" charset="-122"/>
                        <a:cs typeface="Times New Roman" panose="02020603050405020304" charset="0"/>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000">
                          <a:latin typeface="微软雅黑" panose="020B0503020204020204" charset="-122"/>
                          <a:ea typeface="微软雅黑" panose="020B0503020204020204" charset="-122"/>
                        </a:rPr>
                        <a:t>注射剂</a:t>
                      </a:r>
                      <a:endParaRPr lang="zh-CN" altLang="en-US" sz="1000">
                        <a:latin typeface="微软雅黑" panose="020B0503020204020204" charset="-122"/>
                        <a:ea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01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基本信息</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graphicFrame>
        <p:nvGraphicFramePr>
          <p:cNvPr id="15" name="表格 14"/>
          <p:cNvGraphicFramePr/>
          <p:nvPr>
            <p:custDataLst>
              <p:tags r:id="rId1"/>
            </p:custDataLst>
          </p:nvPr>
        </p:nvGraphicFramePr>
        <p:xfrm>
          <a:off x="843280" y="1195070"/>
          <a:ext cx="7457440" cy="3038475"/>
        </p:xfrm>
        <a:graphic>
          <a:graphicData uri="http://schemas.openxmlformats.org/drawingml/2006/table">
            <a:tbl>
              <a:tblPr firstRow="1" bandRow="1">
                <a:tableStyleId>{5C22544A-7EE6-4342-B048-85BDC9FD1C3A}</a:tableStyleId>
              </a:tblPr>
              <a:tblGrid>
                <a:gridCol w="1925320"/>
                <a:gridCol w="5532120"/>
              </a:tblGrid>
              <a:tr h="398145">
                <a:tc>
                  <a:txBody>
                    <a:bodyPr/>
                    <a:p>
                      <a:pPr>
                        <a:buNone/>
                      </a:pPr>
                      <a:r>
                        <a:rPr lang="zh-CN" altLang="en-US" sz="1200">
                          <a:latin typeface="微软雅黑" panose="020B0503020204020204" charset="-122"/>
                          <a:ea typeface="微软雅黑" panose="020B0503020204020204" charset="-122"/>
                        </a:rPr>
                        <a:t>参照药品</a:t>
                      </a:r>
                      <a:r>
                        <a:rPr lang="zh-CN" altLang="en-US" sz="1200">
                          <a:latin typeface="微软雅黑" panose="020B0503020204020204" charset="-122"/>
                          <a:ea typeface="微软雅黑" panose="020B0503020204020204" charset="-122"/>
                        </a:rPr>
                        <a:t>建议</a:t>
                      </a:r>
                      <a:endParaRPr lang="zh-CN" altLang="en-US" sz="1200">
                        <a:latin typeface="微软雅黑" panose="020B0503020204020204" charset="-122"/>
                        <a:ea typeface="微软雅黑" panose="020B0503020204020204" charset="-122"/>
                      </a:endParaRPr>
                    </a:p>
                  </a:txBody>
                  <a:tcPr anchor="ctr" anchorCtr="0">
                    <a:lnR w="12700" cmpd="sng">
                      <a:solidFill>
                        <a:schemeClr val="tx1"/>
                      </a:solidFill>
                      <a:prstDash val="solid"/>
                    </a:lnR>
                    <a:lnB w="12700" cmpd="sng">
                      <a:solidFill>
                        <a:schemeClr val="tx1"/>
                      </a:solidFill>
                      <a:prstDash val="solid"/>
                    </a:lnB>
                  </a:tcPr>
                </a:tc>
                <a:tc>
                  <a:txBody>
                    <a:bodyPr/>
                    <a:p>
                      <a:pPr>
                        <a:buNone/>
                      </a:pPr>
                      <a:r>
                        <a:rPr lang="zh-CN" altLang="en-US" sz="1200">
                          <a:latin typeface="微软雅黑" panose="020B0503020204020204" charset="-122"/>
                          <a:ea typeface="微软雅黑" panose="020B0503020204020204" charset="-122"/>
                        </a:rPr>
                        <a:t>葡萄糖酸</a:t>
                      </a:r>
                      <a:r>
                        <a:rPr lang="zh-CN" altLang="en-US" sz="1200">
                          <a:latin typeface="微软雅黑" panose="020B0503020204020204" charset="-122"/>
                          <a:ea typeface="微软雅黑" panose="020B0503020204020204" charset="-122"/>
                        </a:rPr>
                        <a:t>钙注射液</a:t>
                      </a:r>
                      <a:endParaRPr lang="zh-CN" altLang="en-US" sz="1200">
                        <a:latin typeface="微软雅黑" panose="020B0503020204020204" charset="-122"/>
                        <a:ea typeface="微软雅黑" panose="020B0503020204020204" charset="-122"/>
                      </a:endParaRPr>
                    </a:p>
                  </a:txBody>
                  <a:tcPr anchor="ctr" anchorCtr="0">
                    <a:lnL w="12700" cmpd="sng">
                      <a:solidFill>
                        <a:schemeClr val="tx1"/>
                      </a:solidFill>
                      <a:prstDash val="solid"/>
                    </a:lnL>
                    <a:lnB w="12700" cmpd="sng">
                      <a:solidFill>
                        <a:schemeClr val="tx1"/>
                      </a:solidFill>
                      <a:prstDash val="solid"/>
                    </a:lnB>
                  </a:tcPr>
                </a:tc>
              </a:tr>
              <a:tr h="929005">
                <a:tc>
                  <a:txBody>
                    <a:bodyPr/>
                    <a:p>
                      <a:pPr>
                        <a:buNone/>
                      </a:pPr>
                      <a:r>
                        <a:rPr lang="zh-CN" altLang="en-US" sz="1000" b="1">
                          <a:latin typeface="微软雅黑" panose="020B0503020204020204" charset="-122"/>
                          <a:ea typeface="微软雅黑" panose="020B0503020204020204" charset="-122"/>
                        </a:rPr>
                        <a:t>参照药品选择</a:t>
                      </a:r>
                      <a:r>
                        <a:rPr lang="zh-CN" altLang="en-US" sz="1000" b="1">
                          <a:latin typeface="微软雅黑" panose="020B0503020204020204" charset="-122"/>
                          <a:ea typeface="微软雅黑" panose="020B0503020204020204" charset="-122"/>
                        </a:rPr>
                        <a:t>理由</a:t>
                      </a:r>
                      <a:endParaRPr lang="zh-CN" altLang="en-US" sz="1000" b="1">
                        <a:latin typeface="微软雅黑" panose="020B0503020204020204" charset="-122"/>
                        <a:ea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en-US" altLang="zh-CN" sz="1000">
                          <a:latin typeface="微软雅黑" panose="020B0503020204020204" charset="-122"/>
                          <a:ea typeface="微软雅黑" panose="020B0503020204020204" charset="-122"/>
                          <a:cs typeface="微软雅黑" panose="020B0503020204020204" charset="-122"/>
                        </a:rPr>
                        <a:t>1</a:t>
                      </a:r>
                      <a:r>
                        <a:rPr lang="zh-CN" altLang="en-US" sz="1000">
                          <a:latin typeface="微软雅黑" panose="020B0503020204020204" charset="-122"/>
                          <a:ea typeface="微软雅黑" panose="020B0503020204020204" charset="-122"/>
                          <a:cs typeface="微软雅黑" panose="020B0503020204020204" charset="-122"/>
                        </a:rPr>
                        <a:t>、葡萄糖酸钙注射液据现有各文献及记录查询到，国内最早上市时间为</a:t>
                      </a:r>
                      <a:r>
                        <a:rPr lang="en-US" altLang="zh-CN" sz="1000">
                          <a:latin typeface="微软雅黑" panose="020B0503020204020204" charset="-122"/>
                          <a:ea typeface="微软雅黑" panose="020B0503020204020204" charset="-122"/>
                          <a:cs typeface="微软雅黑" panose="020B0503020204020204" charset="-122"/>
                        </a:rPr>
                        <a:t>1981</a:t>
                      </a:r>
                      <a:r>
                        <a:rPr lang="zh-CN" altLang="en-US" sz="1000">
                          <a:latin typeface="微软雅黑" panose="020B0503020204020204" charset="-122"/>
                          <a:ea typeface="微软雅黑" panose="020B0503020204020204" charset="-122"/>
                          <a:cs typeface="微软雅黑" panose="020B0503020204020204" charset="-122"/>
                        </a:rPr>
                        <a:t>年；</a:t>
                      </a:r>
                      <a:r>
                        <a:rPr lang="en-US" altLang="zh-CN" sz="1000">
                          <a:latin typeface="微软雅黑" panose="020B0503020204020204" charset="-122"/>
                          <a:ea typeface="微软雅黑" panose="020B0503020204020204" charset="-122"/>
                          <a:cs typeface="微软雅黑" panose="020B0503020204020204" charset="-122"/>
                        </a:rPr>
                        <a:t>2009</a:t>
                      </a:r>
                      <a:r>
                        <a:rPr lang="zh-CN" altLang="en-US" sz="1000">
                          <a:latin typeface="微软雅黑" panose="020B0503020204020204" charset="-122"/>
                          <a:ea typeface="微软雅黑" panose="020B0503020204020204" charset="-122"/>
                          <a:cs typeface="微软雅黑" panose="020B0503020204020204" charset="-122"/>
                        </a:rPr>
                        <a:t>年进入国家医保目录，属于医保甲类。</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en-US" altLang="zh-CN" sz="1000">
                          <a:latin typeface="微软雅黑" panose="020B0503020204020204" charset="-122"/>
                          <a:ea typeface="微软雅黑" panose="020B0503020204020204" charset="-122"/>
                          <a:cs typeface="微软雅黑" panose="020B0503020204020204" charset="-122"/>
                        </a:rPr>
                        <a:t>2</a:t>
                      </a:r>
                      <a:r>
                        <a:rPr lang="zh-CN" altLang="en-US" sz="1000">
                          <a:latin typeface="微软雅黑" panose="020B0503020204020204" charset="-122"/>
                          <a:ea typeface="微软雅黑" panose="020B0503020204020204" charset="-122"/>
                          <a:cs typeface="微软雅黑" panose="020B0503020204020204" charset="-122"/>
                        </a:rPr>
                        <a:t>、有效成分相同，均为葡萄糖酸钙；适应症</a:t>
                      </a:r>
                      <a:r>
                        <a:rPr lang="zh-CN" altLang="en-US" sz="1000">
                          <a:latin typeface="微软雅黑" panose="020B0503020204020204" charset="-122"/>
                          <a:ea typeface="微软雅黑" panose="020B0503020204020204" charset="-122"/>
                          <a:cs typeface="微软雅黑" panose="020B0503020204020204" charset="-122"/>
                        </a:rPr>
                        <a:t>相同，两者</a:t>
                      </a:r>
                      <a:r>
                        <a:rPr lang="zh-CN" altLang="en-US" sz="1000">
                          <a:latin typeface="微软雅黑" panose="020B0503020204020204" charset="-122"/>
                          <a:ea typeface="微软雅黑" panose="020B0503020204020204" charset="-122"/>
                          <a:cs typeface="微软雅黑" panose="020B0503020204020204" charset="-122"/>
                        </a:rPr>
                        <a:t>适用于急性低钙血症、镁中毒、氟中毒。</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en-US" altLang="zh-CN" sz="1000">
                          <a:latin typeface="微软雅黑" panose="020B0503020204020204" charset="-122"/>
                          <a:ea typeface="微软雅黑" panose="020B0503020204020204" charset="-122"/>
                          <a:cs typeface="微软雅黑" panose="020B0503020204020204" charset="-122"/>
                        </a:rPr>
                        <a:t>3</a:t>
                      </a:r>
                      <a:r>
                        <a:rPr lang="zh-CN" altLang="en-US" sz="1000">
                          <a:latin typeface="微软雅黑" panose="020B0503020204020204" charset="-122"/>
                          <a:ea typeface="微软雅黑" panose="020B0503020204020204" charset="-122"/>
                          <a:cs typeface="微软雅黑" panose="020B0503020204020204" charset="-122"/>
                        </a:rPr>
                        <a:t>、国内外多篇指南及文献提到急性低钙血症的首选治疗药物</a:t>
                      </a:r>
                      <a:r>
                        <a:rPr lang="zh-CN" altLang="en-US" sz="1000">
                          <a:latin typeface="微软雅黑" panose="020B0503020204020204" charset="-122"/>
                          <a:ea typeface="微软雅黑" panose="020B0503020204020204" charset="-122"/>
                          <a:cs typeface="微软雅黑" panose="020B0503020204020204" charset="-122"/>
                        </a:rPr>
                        <a:t>是葡萄糖酸钙</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p>
                      <a:pPr>
                        <a:buNone/>
                      </a:pPr>
                      <a:endParaRPr lang="zh-CN" altLang="en-US" sz="1000">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1711325">
                <a:tc>
                  <a:txBody>
                    <a:bodyPr/>
                    <a:p>
                      <a:pPr>
                        <a:buNone/>
                      </a:pPr>
                      <a:r>
                        <a:rPr lang="zh-CN" altLang="en-US" sz="1000" b="1">
                          <a:latin typeface="微软雅黑" panose="020B0503020204020204" charset="-122"/>
                          <a:ea typeface="微软雅黑" panose="020B0503020204020204" charset="-122"/>
                        </a:rPr>
                        <a:t>与参照药品相比的优势和</a:t>
                      </a:r>
                      <a:r>
                        <a:rPr lang="zh-CN" altLang="en-US" sz="1000" b="1">
                          <a:latin typeface="微软雅黑" panose="020B0503020204020204" charset="-122"/>
                          <a:ea typeface="微软雅黑" panose="020B0503020204020204" charset="-122"/>
                        </a:rPr>
                        <a:t>不足</a:t>
                      </a:r>
                      <a:endParaRPr lang="zh-CN" altLang="en-US" sz="1000" b="1">
                        <a:latin typeface="微软雅黑" panose="020B0503020204020204" charset="-122"/>
                        <a:ea typeface="微软雅黑" panose="020B0503020204020204" charset="-122"/>
                      </a:endParaRPr>
                    </a:p>
                  </a:txBody>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000">
                          <a:latin typeface="微软雅黑" panose="020B0503020204020204" charset="-122"/>
                          <a:ea typeface="微软雅黑" panose="020B0503020204020204" charset="-122"/>
                          <a:cs typeface="微软雅黑" panose="020B0503020204020204" charset="-122"/>
                        </a:rPr>
                        <a:t>优势：</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en-US" altLang="zh-CN" sz="1000">
                          <a:latin typeface="微软雅黑" panose="020B0503020204020204" charset="-122"/>
                          <a:ea typeface="微软雅黑" panose="020B0503020204020204" charset="-122"/>
                          <a:cs typeface="微软雅黑" panose="020B0503020204020204" charset="-122"/>
                        </a:rPr>
                        <a:t>1</a:t>
                      </a:r>
                      <a:r>
                        <a:rPr lang="zh-CN" altLang="en-US" sz="1000">
                          <a:latin typeface="微软雅黑" panose="020B0503020204020204" charset="-122"/>
                          <a:ea typeface="微软雅黑" panose="020B0503020204020204" charset="-122"/>
                          <a:cs typeface="微软雅黑" panose="020B0503020204020204" charset="-122"/>
                        </a:rPr>
                        <a:t>、葡萄糖酸钙氯化钠注射液</a:t>
                      </a:r>
                      <a:r>
                        <a:rPr lang="zh-CN" altLang="en-US" sz="1000" b="1">
                          <a:solidFill>
                            <a:schemeClr val="accent1"/>
                          </a:solidFill>
                          <a:latin typeface="微软雅黑" panose="020B0503020204020204" charset="-122"/>
                          <a:ea typeface="微软雅黑" panose="020B0503020204020204" charset="-122"/>
                          <a:cs typeface="微软雅黑" panose="020B0503020204020204" charset="-122"/>
                        </a:rPr>
                        <a:t>无需配伍</a:t>
                      </a:r>
                      <a:r>
                        <a:rPr lang="zh-CN" altLang="en-US" sz="1000">
                          <a:latin typeface="微软雅黑" panose="020B0503020204020204" charset="-122"/>
                          <a:ea typeface="微软雅黑" panose="020B0503020204020204" charset="-122"/>
                          <a:cs typeface="微软雅黑" panose="020B0503020204020204" charset="-122"/>
                        </a:rPr>
                        <a:t>，</a:t>
                      </a:r>
                      <a:r>
                        <a:rPr lang="zh-CN" altLang="en-US" sz="1000" b="1">
                          <a:solidFill>
                            <a:schemeClr val="accent1"/>
                          </a:solidFill>
                          <a:latin typeface="微软雅黑" panose="020B0503020204020204" charset="-122"/>
                          <a:ea typeface="微软雅黑" panose="020B0503020204020204" charset="-122"/>
                          <a:cs typeface="微软雅黑" panose="020B0503020204020204" charset="-122"/>
                        </a:rPr>
                        <a:t>临床应用方便</a:t>
                      </a:r>
                      <a:r>
                        <a:rPr lang="zh-CN" altLang="en-US" sz="1000">
                          <a:latin typeface="微软雅黑" panose="020B0503020204020204" charset="-122"/>
                          <a:ea typeface="微软雅黑" panose="020B0503020204020204" charset="-122"/>
                          <a:cs typeface="微软雅黑" panose="020B0503020204020204" charset="-122"/>
                        </a:rPr>
                        <a:t>、</a:t>
                      </a:r>
                      <a:r>
                        <a:rPr lang="zh-CN" altLang="en-US" sz="1000" b="1">
                          <a:solidFill>
                            <a:schemeClr val="accent1"/>
                          </a:solidFill>
                          <a:latin typeface="微软雅黑" panose="020B0503020204020204" charset="-122"/>
                          <a:ea typeface="微软雅黑" panose="020B0503020204020204" charset="-122"/>
                          <a:cs typeface="微软雅黑" panose="020B0503020204020204" charset="-122"/>
                        </a:rPr>
                        <a:t>便捷；</a:t>
                      </a:r>
                      <a:r>
                        <a:rPr lang="zh-CN" altLang="en-US" sz="1000">
                          <a:latin typeface="微软雅黑" panose="020B0503020204020204" charset="-122"/>
                          <a:ea typeface="微软雅黑" panose="020B0503020204020204" charset="-122"/>
                          <a:cs typeface="微软雅黑" panose="020B0503020204020204" charset="-122"/>
                        </a:rPr>
                        <a:t>同时也减少了因稀释操作可能带来的污染风险。</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en-US" altLang="zh-CN" sz="1000">
                          <a:latin typeface="微软雅黑" panose="020B0503020204020204" charset="-122"/>
                          <a:ea typeface="微软雅黑" panose="020B0503020204020204" charset="-122"/>
                          <a:cs typeface="微软雅黑" panose="020B0503020204020204" charset="-122"/>
                        </a:rPr>
                        <a:t>2</a:t>
                      </a:r>
                      <a:r>
                        <a:rPr lang="zh-CN" altLang="en-US" sz="1000">
                          <a:latin typeface="微软雅黑" panose="020B0503020204020204" charset="-122"/>
                          <a:ea typeface="微软雅黑" panose="020B0503020204020204" charset="-122"/>
                          <a:cs typeface="微软雅黑" panose="020B0503020204020204" charset="-122"/>
                        </a:rPr>
                        <a:t>、葡萄糖酸钙氯化钠注射液是</a:t>
                      </a:r>
                      <a:r>
                        <a:rPr lang="zh-CN" altLang="en-US" sz="1000" b="1">
                          <a:solidFill>
                            <a:schemeClr val="accent1"/>
                          </a:solidFill>
                          <a:latin typeface="微软雅黑" panose="020B0503020204020204" charset="-122"/>
                          <a:ea typeface="微软雅黑" panose="020B0503020204020204" charset="-122"/>
                          <a:cs typeface="微软雅黑" panose="020B0503020204020204" charset="-122"/>
                        </a:rPr>
                        <a:t>非饱和溶液</a:t>
                      </a:r>
                      <a:r>
                        <a:rPr lang="zh-CN" altLang="en-US" sz="1000">
                          <a:latin typeface="微软雅黑" panose="020B0503020204020204" charset="-122"/>
                          <a:ea typeface="微软雅黑" panose="020B0503020204020204" charset="-122"/>
                          <a:cs typeface="微软雅黑" panose="020B0503020204020204" charset="-122"/>
                        </a:rPr>
                        <a:t>，不易析出白色可见异物，</a:t>
                      </a:r>
                      <a:r>
                        <a:rPr lang="zh-CN" altLang="en-US" sz="1000" b="1">
                          <a:solidFill>
                            <a:schemeClr val="accent1"/>
                          </a:solidFill>
                          <a:latin typeface="微软雅黑" panose="020B0503020204020204" charset="-122"/>
                          <a:ea typeface="微软雅黑" panose="020B0503020204020204" charset="-122"/>
                          <a:cs typeface="微软雅黑" panose="020B0503020204020204" charset="-122"/>
                        </a:rPr>
                        <a:t>稳定性更好</a:t>
                      </a:r>
                      <a:r>
                        <a:rPr lang="en-US" altLang="zh-CN" sz="1000">
                          <a:latin typeface="微软雅黑" panose="020B0503020204020204" charset="-122"/>
                          <a:ea typeface="微软雅黑" panose="020B0503020204020204" charset="-122"/>
                          <a:cs typeface="微软雅黑" panose="020B0503020204020204" charset="-122"/>
                        </a:rPr>
                        <a:t>，临床用药</a:t>
                      </a:r>
                      <a:r>
                        <a:rPr lang="en-US" altLang="zh-CN" sz="1000" b="1">
                          <a:solidFill>
                            <a:schemeClr val="accent1"/>
                          </a:solidFill>
                          <a:latin typeface="微软雅黑" panose="020B0503020204020204" charset="-122"/>
                          <a:ea typeface="微软雅黑" panose="020B0503020204020204" charset="-122"/>
                          <a:cs typeface="微软雅黑" panose="020B0503020204020204" charset="-122"/>
                        </a:rPr>
                        <a:t>安全性更高</a:t>
                      </a:r>
                      <a:r>
                        <a:rPr lang="zh-CN" altLang="en-US" sz="1000">
                          <a:latin typeface="微软雅黑" panose="020B0503020204020204" charset="-122"/>
                          <a:ea typeface="微软雅黑" panose="020B0503020204020204" charset="-122"/>
                          <a:cs typeface="微软雅黑" panose="020B0503020204020204" charset="-122"/>
                        </a:rPr>
                        <a:t>。</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en-US" altLang="zh-CN" sz="1000">
                          <a:latin typeface="微软雅黑" panose="020B0503020204020204" charset="-122"/>
                          <a:ea typeface="微软雅黑" panose="020B0503020204020204" charset="-122"/>
                          <a:cs typeface="微软雅黑" panose="020B0503020204020204" charset="-122"/>
                        </a:rPr>
                        <a:t>3</a:t>
                      </a:r>
                      <a:r>
                        <a:rPr lang="zh-CN" altLang="en-US" sz="1000">
                          <a:latin typeface="微软雅黑" panose="020B0503020204020204" charset="-122"/>
                          <a:ea typeface="微软雅黑" panose="020B0503020204020204" charset="-122"/>
                          <a:cs typeface="微软雅黑" panose="020B0503020204020204" charset="-122"/>
                        </a:rPr>
                        <a:t>、葡萄糖酸钙氯化钠注射液</a:t>
                      </a:r>
                      <a:r>
                        <a:rPr lang="zh-CN" altLang="en-US" sz="1000" b="1">
                          <a:solidFill>
                            <a:schemeClr val="accent1"/>
                          </a:solidFill>
                          <a:latin typeface="微软雅黑" panose="020B0503020204020204" charset="-122"/>
                          <a:ea typeface="微软雅黑" panose="020B0503020204020204" charset="-122"/>
                          <a:cs typeface="微软雅黑" panose="020B0503020204020204" charset="-122"/>
                        </a:rPr>
                        <a:t>铝含量更低</a:t>
                      </a:r>
                      <a:r>
                        <a:rPr lang="zh-CN" altLang="en-US" sz="1000">
                          <a:latin typeface="微软雅黑" panose="020B0503020204020204" charset="-122"/>
                          <a:ea typeface="微软雅黑" panose="020B0503020204020204" charset="-122"/>
                          <a:cs typeface="微软雅黑" panose="020B0503020204020204" charset="-122"/>
                        </a:rPr>
                        <a:t>，可降低肾功能受损者（包括早产儿）长期胃肠外给药铝元素导致中枢神经系统和骨的毒性</a:t>
                      </a:r>
                      <a:r>
                        <a:rPr lang="zh-CN" altLang="en-US" sz="1000">
                          <a:latin typeface="微软雅黑" panose="020B0503020204020204" charset="-122"/>
                          <a:ea typeface="微软雅黑" panose="020B0503020204020204" charset="-122"/>
                          <a:cs typeface="微软雅黑" panose="020B0503020204020204" charset="-122"/>
                        </a:rPr>
                        <a:t>风险。</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zh-CN" altLang="en-US" sz="1000">
                          <a:latin typeface="微软雅黑" panose="020B0503020204020204" charset="-122"/>
                          <a:ea typeface="微软雅黑" panose="020B0503020204020204" charset="-122"/>
                          <a:cs typeface="微软雅黑" panose="020B0503020204020204" charset="-122"/>
                        </a:rPr>
                        <a:t>不足：</a:t>
                      </a:r>
                      <a:endParaRPr lang="zh-CN" altLang="en-US" sz="1000">
                        <a:latin typeface="微软雅黑" panose="020B0503020204020204" charset="-122"/>
                        <a:ea typeface="微软雅黑" panose="020B0503020204020204" charset="-122"/>
                        <a:cs typeface="微软雅黑" panose="020B0503020204020204" charset="-122"/>
                      </a:endParaRPr>
                    </a:p>
                    <a:p>
                      <a:pPr>
                        <a:buNone/>
                      </a:pPr>
                      <a:r>
                        <a:rPr lang="zh-CN" altLang="en-US" sz="1000">
                          <a:latin typeface="微软雅黑" panose="020B0503020204020204" charset="-122"/>
                          <a:ea typeface="微软雅黑" panose="020B0503020204020204" charset="-122"/>
                          <a:cs typeface="微软雅黑" panose="020B0503020204020204" charset="-122"/>
                        </a:rPr>
                        <a:t>葡萄糖酸钙氯化钠注射液包装相对较大，或增加医疗机构仓储</a:t>
                      </a:r>
                      <a:r>
                        <a:rPr lang="zh-CN" altLang="en-US" sz="1000">
                          <a:latin typeface="微软雅黑" panose="020B0503020204020204" charset="-122"/>
                          <a:ea typeface="微软雅黑" panose="020B0503020204020204" charset="-122"/>
                          <a:cs typeface="微软雅黑" panose="020B0503020204020204" charset="-122"/>
                        </a:rPr>
                        <a:t>负担。</a:t>
                      </a:r>
                      <a:endParaRPr lang="zh-CN" altLang="en-US" sz="1000">
                        <a:latin typeface="微软雅黑" panose="020B0503020204020204" charset="-122"/>
                        <a:ea typeface="微软雅黑" panose="020B0503020204020204" charset="-122"/>
                        <a:cs typeface="微软雅黑" panose="020B0503020204020204" charset="-122"/>
                      </a:endParaRPr>
                    </a:p>
                    <a:p>
                      <a:pPr>
                        <a:buNone/>
                      </a:pPr>
                      <a:endParaRPr lang="zh-CN" altLang="en-US" sz="1000">
                        <a:latin typeface="微软雅黑" panose="020B0503020204020204" charset="-122"/>
                        <a:ea typeface="微软雅黑" panose="020B0503020204020204" charset="-122"/>
                        <a:cs typeface="微软雅黑" panose="020B0503020204020204" charset="-122"/>
                      </a:endParaRPr>
                    </a:p>
                    <a:p>
                      <a:pPr>
                        <a:buNone/>
                      </a:pPr>
                      <a:endParaRPr lang="zh-CN" altLang="en-US" sz="1000">
                        <a:latin typeface="微软雅黑" panose="020B0503020204020204" charset="-122"/>
                        <a:ea typeface="微软雅黑" panose="020B0503020204020204" charset="-122"/>
                        <a:cs typeface="微软雅黑" panose="020B0503020204020204" charset="-122"/>
                      </a:endParaRPr>
                    </a:p>
                  </a:txBody>
                  <a:tcPr anchor="ctr" anchorCtr="0">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01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基本信息</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6" name="文本框 5"/>
          <p:cNvSpPr txBox="1"/>
          <p:nvPr/>
        </p:nvSpPr>
        <p:spPr>
          <a:xfrm>
            <a:off x="596900" y="831215"/>
            <a:ext cx="7827010" cy="1164590"/>
          </a:xfrm>
          <a:prstGeom prst="rect">
            <a:avLst/>
          </a:prstGeom>
          <a:noFill/>
        </p:spPr>
        <p:txBody>
          <a:bodyPr wrap="square" rtlCol="0">
            <a:noAutofit/>
          </a:bodyPr>
          <a:p>
            <a:r>
              <a:rPr lang="en-US" altLang="zh-CN" b="1">
                <a:latin typeface="微软雅黑" panose="020B0503020204020204" charset="-122"/>
                <a:ea typeface="微软雅黑" panose="020B0503020204020204" charset="-122"/>
                <a:cs typeface="微软雅黑" panose="020B0503020204020204" charset="-122"/>
              </a:rPr>
              <a:t>    </a:t>
            </a:r>
            <a:r>
              <a:rPr lang="en-US" altLang="zh-CN" sz="1600" b="1">
                <a:latin typeface="微软雅黑" panose="020B0503020204020204" charset="-122"/>
                <a:ea typeface="微软雅黑" panose="020B0503020204020204" charset="-122"/>
                <a:cs typeface="微软雅黑" panose="020B0503020204020204" charset="-122"/>
              </a:rPr>
              <a:t>   </a:t>
            </a:r>
            <a:r>
              <a:rPr lang="zh-CN" altLang="en-US" sz="1600" b="1">
                <a:latin typeface="微软雅黑" panose="020B0503020204020204" charset="-122"/>
                <a:ea typeface="微软雅黑" panose="020B0503020204020204" charset="-122"/>
                <a:cs typeface="微软雅黑" panose="020B0503020204020204" charset="-122"/>
              </a:rPr>
              <a:t>钙对肌体的神经传导、肌肉收缩和骨的矿化起着重要的作用。低钙血症的病因多样，分为甲状旁腺素介导和非甲状旁腺素介导两大类。该病的临床表现涉及全身各个系统，且流行病学研究数据因研究对象或研究方法及疾病诊断标准不同，从而数据呈现</a:t>
            </a:r>
            <a:r>
              <a:rPr lang="zh-CN" altLang="en-US" sz="1600" b="1">
                <a:latin typeface="微软雅黑" panose="020B0503020204020204" charset="-122"/>
                <a:ea typeface="微软雅黑" panose="020B0503020204020204" charset="-122"/>
                <a:cs typeface="微软雅黑" panose="020B0503020204020204" charset="-122"/>
              </a:rPr>
              <a:t>是多</a:t>
            </a:r>
            <a:r>
              <a:rPr lang="zh-CN" altLang="en-US" sz="1600" b="1">
                <a:latin typeface="微软雅黑" panose="020B0503020204020204" charset="-122"/>
                <a:ea typeface="微软雅黑" panose="020B0503020204020204" charset="-122"/>
                <a:cs typeface="微软雅黑" panose="020B0503020204020204" charset="-122"/>
              </a:rPr>
              <a:t>方面的：</a:t>
            </a:r>
            <a:endParaRPr lang="zh-CN" altLang="en-US" sz="1600" b="1">
              <a:latin typeface="微软雅黑" panose="020B0503020204020204" charset="-122"/>
              <a:ea typeface="微软雅黑" panose="020B0503020204020204" charset="-122"/>
              <a:cs typeface="微软雅黑" panose="020B0503020204020204" charset="-122"/>
            </a:endParaRPr>
          </a:p>
          <a:p>
            <a:endParaRPr lang="zh-CN" altLang="en-US" b="1">
              <a:latin typeface="微软雅黑" panose="020B0503020204020204" charset="-122"/>
              <a:ea typeface="微软雅黑" panose="020B0503020204020204" charset="-122"/>
              <a:cs typeface="微软雅黑" panose="020B0503020204020204" charset="-122"/>
            </a:endParaRPr>
          </a:p>
          <a:p>
            <a:r>
              <a:rPr lang="zh-CN" altLang="en-US" b="1">
                <a:latin typeface="微软雅黑" panose="020B0503020204020204" charset="-122"/>
                <a:ea typeface="微软雅黑" panose="020B0503020204020204" charset="-122"/>
                <a:cs typeface="微软雅黑" panose="020B0503020204020204" charset="-122"/>
              </a:rPr>
              <a:t> </a:t>
            </a:r>
            <a:r>
              <a:rPr lang="en-US" altLang="zh-CN" b="1">
                <a:latin typeface="微软雅黑" panose="020B0503020204020204" charset="-122"/>
                <a:ea typeface="微软雅黑" panose="020B0503020204020204" charset="-122"/>
                <a:cs typeface="微软雅黑" panose="020B0503020204020204" charset="-122"/>
              </a:rPr>
              <a:t>    </a:t>
            </a:r>
            <a:endParaRPr lang="en-US" altLang="zh-CN" b="1">
              <a:latin typeface="微软雅黑" panose="020B0503020204020204" charset="-122"/>
              <a:ea typeface="微软雅黑" panose="020B0503020204020204" charset="-122"/>
              <a:cs typeface="微软雅黑" panose="020B0503020204020204" charset="-122"/>
            </a:endParaRPr>
          </a:p>
          <a:p>
            <a:endParaRPr lang="zh-CN" altLang="en-US" b="1">
              <a:latin typeface="微软雅黑" panose="020B0503020204020204" charset="-122"/>
              <a:ea typeface="微软雅黑" panose="020B0503020204020204" charset="-122"/>
              <a:cs typeface="微软雅黑" panose="020B0503020204020204" charset="-122"/>
            </a:endParaRPr>
          </a:p>
          <a:p>
            <a:endParaRPr lang="en-US" altLang="zh-CN" b="1">
              <a:latin typeface="微软雅黑" panose="020B0503020204020204" charset="-122"/>
              <a:ea typeface="微软雅黑" panose="020B0503020204020204" charset="-122"/>
              <a:cs typeface="微软雅黑" panose="020B0503020204020204" charset="-122"/>
            </a:endParaRPr>
          </a:p>
          <a:p>
            <a:endParaRPr lang="en-US" altLang="zh-CN" b="1">
              <a:latin typeface="微软雅黑" panose="020B0503020204020204" charset="-122"/>
              <a:ea typeface="微软雅黑" panose="020B0503020204020204" charset="-122"/>
              <a:cs typeface="微软雅黑" panose="020B0503020204020204" charset="-122"/>
            </a:endParaRPr>
          </a:p>
        </p:txBody>
      </p:sp>
      <p:graphicFrame>
        <p:nvGraphicFramePr>
          <p:cNvPr id="2" name="表格 1"/>
          <p:cNvGraphicFramePr/>
          <p:nvPr>
            <p:custDataLst>
              <p:tags r:id="rId1"/>
            </p:custDataLst>
          </p:nvPr>
        </p:nvGraphicFramePr>
        <p:xfrm>
          <a:off x="364490" y="1932305"/>
          <a:ext cx="8536305" cy="2493645"/>
        </p:xfrm>
        <a:graphic>
          <a:graphicData uri="http://schemas.openxmlformats.org/drawingml/2006/table">
            <a:tbl>
              <a:tblPr firstRow="1" bandRow="1">
                <a:tableStyleId>{5C22544A-7EE6-4342-B048-85BDC9FD1C3A}</a:tableStyleId>
              </a:tblPr>
              <a:tblGrid>
                <a:gridCol w="3776980"/>
                <a:gridCol w="4759325"/>
              </a:tblGrid>
              <a:tr h="419735">
                <a:tc gridSpan="2">
                  <a:txBody>
                    <a:bodyPr/>
                    <a:p>
                      <a:pPr>
                        <a:lnSpc>
                          <a:spcPct val="120000"/>
                        </a:lnSpc>
                        <a:buNone/>
                      </a:pPr>
                      <a:r>
                        <a:rPr lang="zh-CN" altLang="en-US" sz="1600">
                          <a:solidFill>
                            <a:schemeClr val="bg1"/>
                          </a:solidFill>
                          <a:latin typeface="微软雅黑" panose="020B0503020204020204" charset="-122"/>
                          <a:ea typeface="微软雅黑" panose="020B0503020204020204" charset="-122"/>
                        </a:rPr>
                        <a:t>国际文献与报告的流病学调研</a:t>
                      </a:r>
                      <a:endParaRPr lang="zh-CN" altLang="en-US" sz="1600">
                        <a:solidFill>
                          <a:schemeClr val="bg1"/>
                        </a:solidFill>
                        <a:latin typeface="微软雅黑" panose="020B0503020204020204" charset="-122"/>
                        <a:ea typeface="微软雅黑" panose="020B0503020204020204" charset="-122"/>
                      </a:endParaRPr>
                    </a:p>
                  </a:txBody>
                  <a:tcPr>
                    <a:lnR>
                      <a:noFill/>
                    </a:lnR>
                    <a:lnB w="12700" cmpd="sng">
                      <a:solidFill>
                        <a:schemeClr val="tx1"/>
                      </a:solidFill>
                      <a:prstDash val="solid"/>
                    </a:lnB>
                    <a:solidFill>
                      <a:schemeClr val="accent1"/>
                    </a:solidFill>
                  </a:tcPr>
                </a:tc>
                <a:tc hMerge="1">
                  <a:tcPr>
                    <a:lnL w="12700" cmpd="sng">
                      <a:solidFill>
                        <a:schemeClr val="tx1"/>
                      </a:solidFill>
                      <a:prstDash val="solid"/>
                    </a:lnL>
                    <a:lnR>
                      <a:noFill/>
                    </a:lnR>
                    <a:lnB w="12700" cmpd="sng">
                      <a:solidFill>
                        <a:schemeClr val="tx1"/>
                      </a:solidFill>
                      <a:prstDash val="solid"/>
                    </a:lnB>
                    <a:solidFill>
                      <a:schemeClr val="bg1"/>
                    </a:solidFill>
                  </a:tcPr>
                </a:tc>
              </a:tr>
              <a:tr h="671830">
                <a:tc>
                  <a:txBody>
                    <a:bodyPr/>
                    <a:p>
                      <a:pPr>
                        <a:buNone/>
                      </a:pPr>
                      <a:r>
                        <a:rPr lang="zh-CN" altLang="en-US" b="1">
                          <a:latin typeface="微软雅黑" panose="020B0503020204020204" charset="-122"/>
                          <a:ea typeface="微软雅黑" panose="020B0503020204020204" charset="-122"/>
                        </a:rPr>
                        <a:t>《Incidence of hypocalcemia and hypercalcemia in hospitalized patients: Is it changing?》</a:t>
                      </a:r>
                      <a:endParaRPr lang="zh-CN" altLang="en-US" b="1">
                        <a:latin typeface="微软雅黑" panose="020B0503020204020204" charset="-122"/>
                        <a:ea typeface="微软雅黑" panose="020B0503020204020204" charset="-122"/>
                      </a:endParaRPr>
                    </a:p>
                  </a:txBody>
                  <a:tcPr>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200">
                          <a:latin typeface="微软雅黑" panose="020B0503020204020204" charset="-122"/>
                          <a:ea typeface="微软雅黑" panose="020B0503020204020204" charset="-122"/>
                          <a:cs typeface="微软雅黑" panose="020B0503020204020204" charset="-122"/>
                        </a:rPr>
                        <a:t>研究显示，</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住院患者中低钙血症发生率为27.72%</a:t>
                      </a:r>
                      <a:r>
                        <a:rPr lang="zh-CN" altLang="en-US" sz="1200">
                          <a:latin typeface="微软雅黑" panose="020B0503020204020204" charset="-122"/>
                          <a:ea typeface="微软雅黑" panose="020B0503020204020204" charset="-122"/>
                          <a:cs typeface="微软雅黑" panose="020B0503020204020204" charset="-122"/>
                        </a:rPr>
                        <a:t>，且65岁以上患者更常见（61.31%），男性占比57.07%。</a:t>
                      </a:r>
                      <a:endParaRPr lang="zh-CN" altLang="en-US" sz="12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a:noFill/>
                    </a:lnR>
                    <a:lnT w="12700" cmpd="sng">
                      <a:solidFill>
                        <a:schemeClr val="tx1"/>
                      </a:solidFill>
                      <a:prstDash val="solid"/>
                    </a:lnT>
                    <a:lnB w="12700" cmpd="sng">
                      <a:solidFill>
                        <a:schemeClr val="tx1"/>
                      </a:solidFill>
                      <a:prstDash val="solid"/>
                    </a:lnB>
                    <a:solidFill>
                      <a:schemeClr val="bg1"/>
                    </a:solidFill>
                  </a:tcPr>
                </a:tc>
              </a:tr>
              <a:tr h="497205">
                <a:tc>
                  <a:txBody>
                    <a:bodyPr/>
                    <a:p>
                      <a:pPr>
                        <a:buNone/>
                      </a:pPr>
                      <a:r>
                        <a:rPr lang="zh-CN" altLang="en-US" b="1">
                          <a:latin typeface="微软雅黑" panose="020B0503020204020204" charset="-122"/>
                          <a:ea typeface="微软雅黑" panose="020B0503020204020204" charset="-122"/>
                        </a:rPr>
                        <a:t>《Epidemiology and Diagnosis of Hypoparathyroidism》</a:t>
                      </a:r>
                      <a:endParaRPr lang="zh-CN" altLang="en-US" b="1">
                        <a:latin typeface="微软雅黑" panose="020B0503020204020204" charset="-122"/>
                        <a:ea typeface="微软雅黑" panose="020B0503020204020204" charset="-122"/>
                      </a:endParaRPr>
                    </a:p>
                  </a:txBody>
                  <a:tcPr>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200">
                          <a:latin typeface="微软雅黑" panose="020B0503020204020204" charset="-122"/>
                          <a:ea typeface="微软雅黑" panose="020B0503020204020204" charset="-122"/>
                          <a:cs typeface="微软雅黑" panose="020B0503020204020204" charset="-122"/>
                        </a:rPr>
                        <a:t>证据综述：据估计，</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美国每年约有</a:t>
                      </a:r>
                      <a:r>
                        <a:rPr lang="en-US" altLang="zh-CN" sz="1200" b="1">
                          <a:solidFill>
                            <a:schemeClr val="accent1"/>
                          </a:solidFill>
                          <a:latin typeface="微软雅黑" panose="020B0503020204020204" charset="-122"/>
                          <a:ea typeface="微软雅黑" panose="020B0503020204020204" charset="-122"/>
                          <a:cs typeface="微软雅黑" panose="020B0503020204020204" charset="-122"/>
                        </a:rPr>
                        <a:t>37</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例</a:t>
                      </a:r>
                      <a:r>
                        <a:rPr lang="en-US" altLang="zh-CN" sz="1200" b="1">
                          <a:solidFill>
                            <a:schemeClr val="accent1"/>
                          </a:solidFill>
                          <a:latin typeface="微软雅黑" panose="020B0503020204020204" charset="-122"/>
                          <a:ea typeface="微软雅黑" panose="020B0503020204020204" charset="-122"/>
                          <a:cs typeface="微软雅黑" panose="020B0503020204020204" charset="-122"/>
                        </a:rPr>
                        <a:t>/10</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万，丹麦为每年</a:t>
                      </a:r>
                      <a:r>
                        <a:rPr lang="en-US" altLang="zh-CN" sz="1200" b="1">
                          <a:solidFill>
                            <a:schemeClr val="accent1"/>
                          </a:solidFill>
                          <a:latin typeface="微软雅黑" panose="020B0503020204020204" charset="-122"/>
                          <a:ea typeface="微软雅黑" panose="020B0503020204020204" charset="-122"/>
                          <a:cs typeface="微软雅黑" panose="020B0503020204020204" charset="-122"/>
                        </a:rPr>
                        <a:t>10</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万人年</a:t>
                      </a:r>
                      <a:r>
                        <a:rPr lang="en-US" altLang="zh-CN" sz="1200" b="1">
                          <a:solidFill>
                            <a:schemeClr val="accent1"/>
                          </a:solidFill>
                          <a:latin typeface="微软雅黑" panose="020B0503020204020204" charset="-122"/>
                          <a:ea typeface="微软雅黑" panose="020B0503020204020204" charset="-122"/>
                          <a:cs typeface="微软雅黑" panose="020B0503020204020204" charset="-122"/>
                        </a:rPr>
                        <a:t>22</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例。丹麦的发病率约为每年</a:t>
                      </a:r>
                      <a:r>
                        <a:rPr lang="en-US" altLang="zh-CN" sz="1200" b="1">
                          <a:solidFill>
                            <a:schemeClr val="accent1"/>
                          </a:solidFill>
                          <a:latin typeface="微软雅黑" panose="020B0503020204020204" charset="-122"/>
                          <a:ea typeface="微软雅黑" panose="020B0503020204020204" charset="-122"/>
                          <a:cs typeface="微软雅黑" panose="020B0503020204020204" charset="-122"/>
                        </a:rPr>
                        <a:t>0.8</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例</a:t>
                      </a:r>
                      <a:r>
                        <a:rPr lang="en-US" altLang="zh-CN" sz="1200" b="1">
                          <a:solidFill>
                            <a:schemeClr val="accent1"/>
                          </a:solidFill>
                          <a:latin typeface="微软雅黑" panose="020B0503020204020204" charset="-122"/>
                          <a:ea typeface="微软雅黑" panose="020B0503020204020204" charset="-122"/>
                          <a:cs typeface="微软雅黑" panose="020B0503020204020204" charset="-122"/>
                        </a:rPr>
                        <a:t>/10</a:t>
                      </a: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万。</a:t>
                      </a:r>
                      <a:r>
                        <a:rPr lang="zh-CN" altLang="en-US" sz="1200">
                          <a:latin typeface="微软雅黑" panose="020B0503020204020204" charset="-122"/>
                          <a:ea typeface="微软雅黑" panose="020B0503020204020204" charset="-122"/>
                          <a:cs typeface="微软雅黑" panose="020B0503020204020204" charset="-122"/>
                        </a:rPr>
                        <a:t>目前，大多数其他国家对低钙血症的患病率和发病率的估计</a:t>
                      </a:r>
                      <a:r>
                        <a:rPr lang="zh-CN" altLang="en-US" sz="1200">
                          <a:latin typeface="微软雅黑" panose="020B0503020204020204" charset="-122"/>
                          <a:ea typeface="微软雅黑" panose="020B0503020204020204" charset="-122"/>
                          <a:cs typeface="微软雅黑" panose="020B0503020204020204" charset="-122"/>
                        </a:rPr>
                        <a:t>尚不充分。</a:t>
                      </a:r>
                      <a:endParaRPr lang="zh-CN" altLang="en-US" sz="12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a:noFill/>
                    </a:lnR>
                    <a:lnT w="12700" cmpd="sng">
                      <a:solidFill>
                        <a:schemeClr val="tx1"/>
                      </a:solidFill>
                      <a:prstDash val="solid"/>
                    </a:lnT>
                    <a:lnB w="12700" cmpd="sng">
                      <a:solidFill>
                        <a:schemeClr val="tx1"/>
                      </a:solidFill>
                      <a:prstDash val="solid"/>
                    </a:lnB>
                    <a:solidFill>
                      <a:schemeClr val="bg1"/>
                    </a:solidFill>
                  </a:tcPr>
                </a:tc>
              </a:tr>
              <a:tr h="862330">
                <a:tc>
                  <a:txBody>
                    <a:bodyPr/>
                    <a:p>
                      <a:pPr>
                        <a:buNone/>
                      </a:pPr>
                      <a:r>
                        <a:rPr lang="zh-CN" altLang="en-US" b="1">
                          <a:latin typeface="微软雅黑" panose="020B0503020204020204" charset="-122"/>
                          <a:ea typeface="微软雅黑" panose="020B0503020204020204" charset="-122"/>
                        </a:rPr>
                        <a:t>《危重患者低钙血症的现状分析》</a:t>
                      </a:r>
                      <a:endParaRPr lang="zh-CN" altLang="en-US" b="1">
                        <a:latin typeface="微软雅黑" panose="020B0503020204020204" charset="-122"/>
                        <a:ea typeface="微软雅黑" panose="020B0503020204020204" charset="-122"/>
                      </a:endParaRPr>
                    </a:p>
                  </a:txBody>
                  <a:tcPr>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200" b="1">
                          <a:solidFill>
                            <a:schemeClr val="accent1"/>
                          </a:solidFill>
                          <a:latin typeface="微软雅黑" panose="020B0503020204020204" charset="-122"/>
                          <a:ea typeface="微软雅黑" panose="020B0503020204020204" charset="-122"/>
                          <a:cs typeface="微软雅黑" panose="020B0503020204020204" charset="-122"/>
                        </a:rPr>
                        <a:t>低钙血症在危重患者中非常常见，其发生率为 15%~88% </a:t>
                      </a:r>
                      <a:r>
                        <a:rPr lang="zh-CN" altLang="en-US" sz="1200">
                          <a:latin typeface="微软雅黑" panose="020B0503020204020204" charset="-122"/>
                          <a:ea typeface="微软雅黑" panose="020B0503020204020204" charset="-122"/>
                          <a:cs typeface="微软雅黑" panose="020B0503020204020204" charset="-122"/>
                        </a:rPr>
                        <a:t>，这可能与不同的纳入标准以及不同的测量方法及标准相关。虽然低钙血症在危重患者中非常常见，但与典型低钙血症的症状相比，大多是无症状、轻微或者可能被疾病和药物以及其他原因所掩盖。</a:t>
                      </a:r>
                      <a:endParaRPr lang="zh-CN" altLang="en-US" sz="12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a:noFill/>
                    </a:lnR>
                    <a:lnT w="12700" cmpd="sng">
                      <a:solidFill>
                        <a:schemeClr val="tx1"/>
                      </a:solidFill>
                      <a:prstDash val="solid"/>
                    </a:lnT>
                    <a:lnB w="12700" cmpd="sng">
                      <a:solidFill>
                        <a:schemeClr val="tx1"/>
                      </a:solidFill>
                      <a:prstDash val="solid"/>
                    </a:lnB>
                    <a:solidFill>
                      <a:schemeClr val="bg1"/>
                    </a:solidFill>
                  </a:tcPr>
                </a:tc>
              </a:tr>
            </a:tbl>
          </a:graphicData>
        </a:graphic>
      </p:graphicFrame>
      <p:sp>
        <p:nvSpPr>
          <p:cNvPr id="9" name="矩形: 圆角 8"/>
          <p:cNvSpPr/>
          <p:nvPr>
            <p:custDataLst>
              <p:tags r:id="rId2"/>
            </p:custDataLst>
          </p:nvPr>
        </p:nvSpPr>
        <p:spPr>
          <a:xfrm>
            <a:off x="2126615" y="147320"/>
            <a:ext cx="5093970" cy="440690"/>
          </a:xfrm>
          <a:prstGeom prst="round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anchor="ctr"/>
          <a:p>
            <a:pPr algn="ctr">
              <a:lnSpc>
                <a:spcPct val="110000"/>
              </a:lnSpc>
            </a:pPr>
            <a:r>
              <a:rPr lang="zh-CN" altLang="en-US" b="1" dirty="0">
                <a:solidFill>
                  <a:srgbClr val="002060"/>
                </a:solidFill>
                <a:latin typeface="微软雅黑" panose="020B0503020204020204" charset="-122"/>
                <a:ea typeface="微软雅黑" panose="020B0503020204020204" charset="-122"/>
              </a:rPr>
              <a:t>所治疗疾病的基础</a:t>
            </a:r>
            <a:r>
              <a:rPr lang="zh-CN" altLang="en-US" b="1" dirty="0">
                <a:solidFill>
                  <a:srgbClr val="002060"/>
                </a:solidFill>
                <a:latin typeface="微软雅黑" panose="020B0503020204020204" charset="-122"/>
                <a:ea typeface="微软雅黑" panose="020B0503020204020204" charset="-122"/>
              </a:rPr>
              <a:t>情况</a:t>
            </a:r>
            <a:endParaRPr lang="zh-CN" altLang="en-US" b="1" dirty="0">
              <a:solidFill>
                <a:srgbClr val="002060"/>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02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安全性</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2" name="文本框 1"/>
          <p:cNvSpPr txBox="1"/>
          <p:nvPr>
            <p:custDataLst>
              <p:tags r:id="rId1"/>
            </p:custDataLst>
          </p:nvPr>
        </p:nvSpPr>
        <p:spPr>
          <a:xfrm>
            <a:off x="1846580" y="786765"/>
            <a:ext cx="5450840" cy="318135"/>
          </a:xfrm>
          <a:prstGeom prst="rect">
            <a:avLst/>
          </a:prstGeom>
          <a:noFill/>
        </p:spPr>
        <p:txBody>
          <a:bodyPr wrap="square" rtlCol="0">
            <a:noAutofit/>
          </a:bodyPr>
          <a:p>
            <a:pPr algn="ctr"/>
            <a:r>
              <a:rPr lang="zh-CN" altLang="en-US" b="1" dirty="0">
                <a:latin typeface="微软雅黑" panose="020B0503020204020204" charset="-122"/>
                <a:ea typeface="微软雅黑" panose="020B0503020204020204" charset="-122"/>
                <a:sym typeface="+mn-ea"/>
              </a:rPr>
              <a:t>葡萄糖酸钙氯化钠</a:t>
            </a:r>
            <a:r>
              <a:rPr lang="zh-CN" altLang="en-US" b="1" dirty="0">
                <a:latin typeface="微软雅黑" panose="020B0503020204020204" charset="-122"/>
                <a:ea typeface="微软雅黑" panose="020B0503020204020204" charset="-122"/>
                <a:sym typeface="+mn-ea"/>
              </a:rPr>
              <a:t>注射液说明书收载的安全性信息</a:t>
            </a:r>
            <a:endParaRPr lang="zh-CN" altLang="en-US" b="1" dirty="0">
              <a:latin typeface="微软雅黑" panose="020B0503020204020204" charset="-122"/>
              <a:ea typeface="微软雅黑" panose="020B0503020204020204" charset="-122"/>
              <a:sym typeface="+mn-ea"/>
            </a:endParaRPr>
          </a:p>
        </p:txBody>
      </p:sp>
      <p:sp>
        <p:nvSpPr>
          <p:cNvPr id="3" name="文本框 2"/>
          <p:cNvSpPr txBox="1"/>
          <p:nvPr>
            <p:custDataLst>
              <p:tags r:id="rId2"/>
            </p:custDataLst>
          </p:nvPr>
        </p:nvSpPr>
        <p:spPr>
          <a:xfrm>
            <a:off x="321945" y="1283970"/>
            <a:ext cx="3575685" cy="3446145"/>
          </a:xfrm>
          <a:prstGeom prst="rect">
            <a:avLst/>
          </a:prstGeom>
          <a:noFill/>
        </p:spPr>
        <p:txBody>
          <a:bodyPr wrap="square" rtlCol="0" anchor="t">
            <a:spAutoFit/>
          </a:bodyPr>
          <a:p>
            <a:pPr>
              <a:buNone/>
            </a:pPr>
            <a:r>
              <a:rPr lang="zh-CN" altLang="en-US" sz="1400" b="1">
                <a:latin typeface="微软雅黑" panose="020B0503020204020204" charset="-122"/>
                <a:ea typeface="微软雅黑" panose="020B0503020204020204" charset="-122"/>
                <a:cs typeface="微软雅黑" panose="020B0503020204020204" charset="-122"/>
                <a:sym typeface="+mn-ea"/>
              </a:rPr>
              <a:t>可能的不良反应：</a:t>
            </a:r>
            <a:endParaRPr lang="en-US" altLang="zh-CN" sz="1200">
              <a:latin typeface="微软雅黑" panose="020B0503020204020204" charset="-122"/>
              <a:ea typeface="微软雅黑" panose="020B0503020204020204" charset="-122"/>
              <a:cs typeface="微软雅黑" panose="020B0503020204020204" charset="-122"/>
              <a:sym typeface="+mn-ea"/>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1</a:t>
            </a:r>
            <a:r>
              <a:rPr lang="zh-CN" altLang="en-US" sz="1200">
                <a:latin typeface="微软雅黑" panose="020B0503020204020204" charset="-122"/>
                <a:ea typeface="微软雅黑" panose="020B0503020204020204" charset="-122"/>
                <a:cs typeface="微软雅黑" panose="020B0503020204020204" charset="-122"/>
                <a:sym typeface="+mn-ea"/>
              </a:rPr>
              <a:t>、静脉注射可有全身发热、静注过快可产生心率失常甚至心跳停止、呕吐、恶心。</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2</a:t>
            </a:r>
            <a:r>
              <a:rPr lang="zh-CN" altLang="en-US" sz="1200">
                <a:latin typeface="微软雅黑" panose="020B0503020204020204" charset="-122"/>
                <a:ea typeface="微软雅黑" panose="020B0503020204020204" charset="-122"/>
                <a:cs typeface="微软雅黑" panose="020B0503020204020204" charset="-122"/>
                <a:sym typeface="+mn-ea"/>
              </a:rPr>
              <a:t>、可致高钙血症，早期可表现便秘，倦睡、持续头痛、食欲不振、口中有金属味、异常口干等，晚期征象表现为精神错乱、高血压、眼和皮肤对光敏感，恶心、呕吐、心率失常等。</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3</a:t>
            </a:r>
            <a:r>
              <a:rPr lang="zh-CN" altLang="en-US" sz="1200">
                <a:latin typeface="微软雅黑" panose="020B0503020204020204" charset="-122"/>
                <a:ea typeface="微软雅黑" panose="020B0503020204020204" charset="-122"/>
                <a:cs typeface="微软雅黑" panose="020B0503020204020204" charset="-122"/>
                <a:sym typeface="+mn-ea"/>
              </a:rPr>
              <a:t>、本品与强心苷联用易致心律失常。</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4</a:t>
            </a:r>
            <a:r>
              <a:rPr lang="zh-CN" altLang="en-US" sz="1200">
                <a:latin typeface="微软雅黑" panose="020B0503020204020204" charset="-122"/>
                <a:ea typeface="微软雅黑" panose="020B0503020204020204" charset="-122"/>
                <a:cs typeface="微软雅黑" panose="020B0503020204020204" charset="-122"/>
                <a:sym typeface="+mn-ea"/>
              </a:rPr>
              <a:t>、本品与头孢曲松联用易在血管内形成头孢曲松</a:t>
            </a:r>
            <a:r>
              <a:rPr lang="en-US" altLang="zh-CN" sz="1200">
                <a:latin typeface="微软雅黑" panose="020B0503020204020204" charset="-122"/>
                <a:ea typeface="微软雅黑" panose="020B0503020204020204" charset="-122"/>
                <a:cs typeface="微软雅黑" panose="020B0503020204020204" charset="-122"/>
                <a:sym typeface="+mn-ea"/>
              </a:rPr>
              <a:t>—</a:t>
            </a:r>
            <a:r>
              <a:rPr lang="zh-CN" altLang="en-US" sz="1200">
                <a:latin typeface="微软雅黑" panose="020B0503020204020204" charset="-122"/>
                <a:ea typeface="微软雅黑" panose="020B0503020204020204" charset="-122"/>
                <a:cs typeface="微软雅黑" panose="020B0503020204020204" charset="-122"/>
                <a:sym typeface="+mn-ea"/>
              </a:rPr>
              <a:t>钙沉淀，进而造成相应器官损害。</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5</a:t>
            </a:r>
            <a:r>
              <a:rPr lang="zh-CN" altLang="en-US" sz="1200">
                <a:latin typeface="微软雅黑" panose="020B0503020204020204" charset="-122"/>
                <a:ea typeface="微软雅黑" panose="020B0503020204020204" charset="-122"/>
                <a:cs typeface="微软雅黑" panose="020B0503020204020204" charset="-122"/>
                <a:sym typeface="+mn-ea"/>
              </a:rPr>
              <a:t>、组织坏死和钙质沉着。</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6</a:t>
            </a:r>
            <a:r>
              <a:rPr lang="zh-CN" altLang="en-US" sz="1200">
                <a:latin typeface="微软雅黑" panose="020B0503020204020204" charset="-122"/>
                <a:ea typeface="微软雅黑" panose="020B0503020204020204" charset="-122"/>
                <a:cs typeface="微软雅黑" panose="020B0503020204020204" charset="-122"/>
                <a:sym typeface="+mn-ea"/>
              </a:rPr>
              <a:t>、铝毒</a:t>
            </a:r>
            <a:r>
              <a:rPr lang="zh-CN" altLang="en-US" sz="1200">
                <a:latin typeface="微软雅黑" panose="020B0503020204020204" charset="-122"/>
                <a:ea typeface="微软雅黑" panose="020B0503020204020204" charset="-122"/>
                <a:cs typeface="微软雅黑" panose="020B0503020204020204" charset="-122"/>
                <a:sym typeface="+mn-ea"/>
              </a:rPr>
              <a:t>性。</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latin typeface="微软雅黑" panose="020B0503020204020204" charset="-122"/>
                <a:ea typeface="微软雅黑" panose="020B0503020204020204" charset="-122"/>
                <a:cs typeface="微软雅黑" panose="020B0503020204020204" charset="-122"/>
                <a:sym typeface="+mn-ea"/>
              </a:rPr>
              <a:t>7</a:t>
            </a:r>
            <a:r>
              <a:rPr lang="zh-CN" altLang="en-US" sz="1200">
                <a:latin typeface="微软雅黑" panose="020B0503020204020204" charset="-122"/>
                <a:ea typeface="微软雅黑" panose="020B0503020204020204" charset="-122"/>
                <a:cs typeface="微软雅黑" panose="020B0503020204020204" charset="-122"/>
                <a:sym typeface="+mn-ea"/>
              </a:rPr>
              <a:t>、文献报告的不良反应：</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zh-CN" altLang="en-US" sz="1200">
                <a:latin typeface="微软雅黑" panose="020B0503020204020204" charset="-122"/>
                <a:ea typeface="微软雅黑" panose="020B0503020204020204" charset="-122"/>
                <a:cs typeface="微软雅黑" panose="020B0503020204020204" charset="-122"/>
                <a:sym typeface="+mn-ea"/>
              </a:rPr>
              <a:t>（</a:t>
            </a:r>
            <a:r>
              <a:rPr lang="en-US" altLang="zh-CN" sz="1200">
                <a:latin typeface="微软雅黑" panose="020B0503020204020204" charset="-122"/>
                <a:ea typeface="微软雅黑" panose="020B0503020204020204" charset="-122"/>
                <a:cs typeface="微软雅黑" panose="020B0503020204020204" charset="-122"/>
                <a:sym typeface="+mn-ea"/>
              </a:rPr>
              <a:t>1</a:t>
            </a:r>
            <a:r>
              <a:rPr lang="zh-CN" altLang="en-US" sz="1200">
                <a:latin typeface="微软雅黑" panose="020B0503020204020204" charset="-122"/>
                <a:ea typeface="微软雅黑" panose="020B0503020204020204" charset="-122"/>
                <a:cs typeface="微软雅黑" panose="020B0503020204020204" charset="-122"/>
                <a:sym typeface="+mn-ea"/>
              </a:rPr>
              <a:t>）心血管：血管扩张、血压降低、心动过缓、心脏心律不齐、晕厥、心脏停搏。</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zh-CN" altLang="en-US" sz="1200">
                <a:latin typeface="微软雅黑" panose="020B0503020204020204" charset="-122"/>
                <a:ea typeface="微软雅黑" panose="020B0503020204020204" charset="-122"/>
                <a:cs typeface="微软雅黑" panose="020B0503020204020204" charset="-122"/>
                <a:sym typeface="+mn-ea"/>
              </a:rPr>
              <a:t>（</a:t>
            </a:r>
            <a:r>
              <a:rPr lang="en-US" altLang="zh-CN" sz="1200">
                <a:latin typeface="微软雅黑" panose="020B0503020204020204" charset="-122"/>
                <a:ea typeface="微软雅黑" panose="020B0503020204020204" charset="-122"/>
                <a:cs typeface="微软雅黑" panose="020B0503020204020204" charset="-122"/>
                <a:sym typeface="+mn-ea"/>
              </a:rPr>
              <a:t>2</a:t>
            </a:r>
            <a:r>
              <a:rPr lang="zh-CN" altLang="en-US" sz="1200">
                <a:latin typeface="微软雅黑" panose="020B0503020204020204" charset="-122"/>
                <a:ea typeface="微软雅黑" panose="020B0503020204020204" charset="-122"/>
                <a:cs typeface="微软雅黑" panose="020B0503020204020204" charset="-122"/>
                <a:sym typeface="+mn-ea"/>
              </a:rPr>
              <a:t>）注射部位反应：软组织局灶性炎症、局灶性坏死，外渗导致的皮肤钙质沉着及钙化。</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endParaRPr lang="zh-CN" altLang="en-US" sz="1200">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3"/>
            </p:custDataLst>
          </p:nvPr>
        </p:nvSpPr>
        <p:spPr>
          <a:xfrm>
            <a:off x="4572000" y="1412240"/>
            <a:ext cx="3972560" cy="1229995"/>
          </a:xfrm>
          <a:prstGeom prst="rect">
            <a:avLst/>
          </a:prstGeom>
          <a:noFill/>
        </p:spPr>
        <p:txBody>
          <a:bodyPr wrap="square" rtlCol="0" anchor="t">
            <a:spAutoFit/>
          </a:bodyPr>
          <a:p>
            <a:pPr>
              <a:buNone/>
            </a:pPr>
            <a:r>
              <a:rPr lang="zh-CN" altLang="en-US" sz="1400" b="1">
                <a:solidFill>
                  <a:schemeClr val="tx1"/>
                </a:solidFill>
                <a:latin typeface="微软雅黑" panose="020B0503020204020204" charset="-122"/>
                <a:ea typeface="微软雅黑" panose="020B0503020204020204" charset="-122"/>
                <a:cs typeface="微软雅黑" panose="020B0503020204020204" charset="-122"/>
              </a:rPr>
              <a:t>禁忌：</a:t>
            </a:r>
            <a:endParaRPr lang="zh-CN" altLang="en-US" sz="1400" b="1">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zh-CN" altLang="en-US" sz="1200">
                <a:solidFill>
                  <a:schemeClr val="tx1"/>
                </a:solidFill>
                <a:latin typeface="微软雅黑" panose="020B0503020204020204" charset="-122"/>
                <a:ea typeface="微软雅黑" panose="020B0503020204020204" charset="-122"/>
                <a:cs typeface="微软雅黑" panose="020B0503020204020204" charset="-122"/>
              </a:rPr>
              <a:t>1.  对本品中任何成份过敏者禁用。</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zh-CN" altLang="en-US" sz="1200">
                <a:solidFill>
                  <a:schemeClr val="tx1"/>
                </a:solidFill>
                <a:latin typeface="微软雅黑" panose="020B0503020204020204" charset="-122"/>
                <a:ea typeface="微软雅黑" panose="020B0503020204020204" charset="-122"/>
                <a:cs typeface="微软雅黑" panose="020B0503020204020204" charset="-122"/>
              </a:rPr>
              <a:t>2.  应用强心苷期间禁止使用本品。</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zh-CN" altLang="en-US" sz="1200">
                <a:solidFill>
                  <a:schemeClr val="tx1"/>
                </a:solidFill>
                <a:latin typeface="微软雅黑" panose="020B0503020204020204" charset="-122"/>
                <a:ea typeface="微软雅黑" panose="020B0503020204020204" charset="-122"/>
                <a:cs typeface="微软雅黑" panose="020B0503020204020204" charset="-122"/>
              </a:rPr>
              <a:t>3.  高血钙症患者禁用。</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zh-CN" altLang="en-US" sz="1200">
                <a:solidFill>
                  <a:schemeClr val="tx1"/>
                </a:solidFill>
                <a:latin typeface="微软雅黑" panose="020B0503020204020204" charset="-122"/>
                <a:ea typeface="微软雅黑" panose="020B0503020204020204" charset="-122"/>
                <a:cs typeface="微软雅黑" panose="020B0503020204020204" charset="-122"/>
              </a:rPr>
              <a:t>4.  接受头孢曲松治疗的新生儿（28日龄或更小）禁用。</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endParaRPr lang="zh-CN" altLang="en-US" sz="1200">
              <a:latin typeface="微软雅黑" panose="020B0503020204020204" charset="-122"/>
              <a:ea typeface="微软雅黑" panose="020B0503020204020204" charset="-122"/>
              <a:cs typeface="微软雅黑" panose="020B0503020204020204" charset="-122"/>
            </a:endParaRPr>
          </a:p>
        </p:txBody>
      </p:sp>
      <p:sp>
        <p:nvSpPr>
          <p:cNvPr id="6" name="文本框 5"/>
          <p:cNvSpPr txBox="1"/>
          <p:nvPr>
            <p:custDataLst>
              <p:tags r:id="rId4"/>
            </p:custDataLst>
          </p:nvPr>
        </p:nvSpPr>
        <p:spPr>
          <a:xfrm>
            <a:off x="4571365" y="3114040"/>
            <a:ext cx="4364355" cy="1414780"/>
          </a:xfrm>
          <a:prstGeom prst="rect">
            <a:avLst/>
          </a:prstGeom>
          <a:noFill/>
        </p:spPr>
        <p:txBody>
          <a:bodyPr wrap="square" rtlCol="0" anchor="t">
            <a:spAutoFit/>
          </a:bodyPr>
          <a:p>
            <a:pPr>
              <a:buNone/>
            </a:pPr>
            <a:r>
              <a:rPr lang="zh-CN" altLang="en-US" sz="1400" b="1">
                <a:solidFill>
                  <a:schemeClr val="tx1"/>
                </a:solidFill>
                <a:latin typeface="微软雅黑" panose="020B0503020204020204" charset="-122"/>
                <a:ea typeface="微软雅黑" panose="020B0503020204020204" charset="-122"/>
                <a:cs typeface="微软雅黑" panose="020B0503020204020204" charset="-122"/>
              </a:rPr>
              <a:t>注意事项：</a:t>
            </a:r>
            <a:endParaRPr lang="zh-CN" altLang="en-US" sz="1400" b="1">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200">
                <a:solidFill>
                  <a:schemeClr val="tx1"/>
                </a:solidFill>
                <a:latin typeface="微软雅黑" panose="020B0503020204020204" charset="-122"/>
                <a:ea typeface="微软雅黑" panose="020B0503020204020204" charset="-122"/>
                <a:cs typeface="微软雅黑" panose="020B0503020204020204" charset="-122"/>
              </a:rPr>
              <a:t>、本品如有悬浮微粒或变色，应停止使用。</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200">
                <a:solidFill>
                  <a:schemeClr val="tx1"/>
                </a:solidFill>
                <a:latin typeface="微软雅黑" panose="020B0503020204020204" charset="-122"/>
                <a:ea typeface="微软雅黑" panose="020B0503020204020204" charset="-122"/>
                <a:cs typeface="微软雅黑" panose="020B0503020204020204" charset="-122"/>
              </a:rPr>
              <a:t>、本品启封后未使用部分应弃去不用。拆除铝袋外包装后，应在 60 天内使用。</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r>
              <a:rPr lang="en-US" altLang="zh-CN" sz="120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200">
                <a:solidFill>
                  <a:schemeClr val="tx1"/>
                </a:solidFill>
                <a:latin typeface="微软雅黑" panose="020B0503020204020204" charset="-122"/>
                <a:ea typeface="微软雅黑" panose="020B0503020204020204" charset="-122"/>
                <a:cs typeface="微软雅黑" panose="020B0503020204020204" charset="-122"/>
              </a:rPr>
              <a:t>、本品应经静脉输液器安全输注，避免皮肤钙化和组织坏死等</a:t>
            </a:r>
            <a:r>
              <a:rPr lang="zh-CN" altLang="en-US" sz="1200">
                <a:solidFill>
                  <a:schemeClr val="tx1"/>
                </a:solidFill>
                <a:latin typeface="微软雅黑" panose="020B0503020204020204" charset="-122"/>
                <a:ea typeface="微软雅黑" panose="020B0503020204020204" charset="-122"/>
                <a:cs typeface="微软雅黑" panose="020B0503020204020204" charset="-122"/>
              </a:rPr>
              <a:t>内容。</a:t>
            </a:r>
            <a:endParaRPr lang="zh-CN" altLang="en-US" sz="1200">
              <a:solidFill>
                <a:schemeClr val="tx1"/>
              </a:solidFill>
              <a:latin typeface="微软雅黑" panose="020B0503020204020204" charset="-122"/>
              <a:ea typeface="微软雅黑" panose="020B0503020204020204" charset="-122"/>
              <a:cs typeface="微软雅黑" panose="020B0503020204020204" charset="-122"/>
            </a:endParaRPr>
          </a:p>
          <a:p>
            <a:pPr>
              <a:buNone/>
            </a:pPr>
            <a:endParaRPr lang="zh-CN" altLang="en-US" sz="1200">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02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安全性</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9" name="矩形: 圆角 8"/>
          <p:cNvSpPr/>
          <p:nvPr>
            <p:custDataLst>
              <p:tags r:id="rId1"/>
            </p:custDataLst>
          </p:nvPr>
        </p:nvSpPr>
        <p:spPr>
          <a:xfrm>
            <a:off x="2126615" y="147320"/>
            <a:ext cx="5093970" cy="440690"/>
          </a:xfrm>
          <a:prstGeom prst="round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anchor="ctr"/>
          <a:p>
            <a:pPr algn="ctr">
              <a:lnSpc>
                <a:spcPct val="110000"/>
              </a:lnSpc>
            </a:pPr>
            <a:r>
              <a:rPr lang="zh-CN" altLang="en-US" b="1" dirty="0">
                <a:solidFill>
                  <a:srgbClr val="002060"/>
                </a:solidFill>
                <a:latin typeface="微软雅黑" panose="020B0503020204020204" charset="-122"/>
                <a:ea typeface="微软雅黑" panose="020B0503020204020204" charset="-122"/>
              </a:rPr>
              <a:t>降低不良反应发生率，临床应用更</a:t>
            </a:r>
            <a:r>
              <a:rPr lang="zh-CN" altLang="en-US" b="1" dirty="0">
                <a:solidFill>
                  <a:srgbClr val="002060"/>
                </a:solidFill>
                <a:latin typeface="微软雅黑" panose="020B0503020204020204" charset="-122"/>
                <a:ea typeface="微软雅黑" panose="020B0503020204020204" charset="-122"/>
              </a:rPr>
              <a:t>安全</a:t>
            </a:r>
            <a:endParaRPr lang="zh-CN" altLang="en-US" b="1" dirty="0">
              <a:solidFill>
                <a:srgbClr val="002060"/>
              </a:solidFill>
              <a:latin typeface="微软雅黑" panose="020B0503020204020204" charset="-122"/>
              <a:ea typeface="微软雅黑" panose="020B0503020204020204" charset="-122"/>
            </a:endParaRPr>
          </a:p>
        </p:txBody>
      </p:sp>
      <p:sp>
        <p:nvSpPr>
          <p:cNvPr id="2" name="文本框 1"/>
          <p:cNvSpPr txBox="1"/>
          <p:nvPr/>
        </p:nvSpPr>
        <p:spPr>
          <a:xfrm>
            <a:off x="519430" y="839470"/>
            <a:ext cx="8182610" cy="2579370"/>
          </a:xfrm>
          <a:prstGeom prst="rect">
            <a:avLst/>
          </a:prstGeom>
          <a:noFill/>
        </p:spPr>
        <p:txBody>
          <a:bodyPr wrap="square" rtlCol="0">
            <a:noAutofit/>
          </a:bodyPr>
          <a:p>
            <a:pPr algn="l"/>
            <a:r>
              <a:rPr lang="zh-CN" altLang="en-US" sz="1000" b="1">
                <a:solidFill>
                  <a:schemeClr val="tx1"/>
                </a:solidFill>
                <a:latin typeface="微软雅黑" panose="020B0503020204020204" charset="-122"/>
                <a:ea typeface="微软雅黑" panose="020B0503020204020204" charset="-122"/>
                <a:cs typeface="微软雅黑" panose="020B0503020204020204" charset="-122"/>
              </a:rPr>
              <a:t>文献【1】：葡萄糖酸钙氯化钠注射液与葡萄糖酸钙注射液所致不良反应的临床观察</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A 组将 10m</a:t>
            </a:r>
            <a:r>
              <a:rPr lang="en-US" altLang="zh-CN" sz="1000">
                <a:solidFill>
                  <a:schemeClr val="tx1"/>
                </a:solidFill>
                <a:latin typeface="微软雅黑" panose="020B0503020204020204" charset="-122"/>
                <a:ea typeface="微软雅黑" panose="020B0503020204020204" charset="-122"/>
                <a:cs typeface="微软雅黑" panose="020B0503020204020204" charset="-122"/>
              </a:rPr>
              <a:t>l</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 的 10%葡萄糖酸钙加入 10ml 的 10%葡萄糖注射液中稀释，给予患者静脉推注；</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B 组将 10ml 的 10%葡萄糖酸钙加入 100 ml 的 10%葡萄糖注射液中稀释，给予患者静脉滴注；</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C 组给予葡萄糖酸钙氯化钠注射液，静脉滴注。</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b="1">
                <a:solidFill>
                  <a:srgbClr val="C00000"/>
                </a:solidFill>
                <a:latin typeface="微软雅黑" panose="020B0503020204020204" charset="-122"/>
                <a:ea typeface="微软雅黑" panose="020B0503020204020204" charset="-122"/>
                <a:cs typeface="微软雅黑" panose="020B0503020204020204" charset="-122"/>
              </a:rPr>
              <a:t>结果显示：与 A 组比较，B 组发热、头痛头晕、心前区不适等不良反应发生率显著降低(P＜0.05)；C 组发热、头痛头晕、心律失常、心前区不适等不良反应发生率显著降低(P＜0.05)；与 B 组比较，C 组头痛头晕、心前区不适等不良反应发生率显著降低(P＜0.05)。</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b="1">
                <a:solidFill>
                  <a:schemeClr val="tx1"/>
                </a:solidFill>
                <a:latin typeface="微软雅黑" panose="020B0503020204020204" charset="-122"/>
                <a:ea typeface="微软雅黑" panose="020B0503020204020204" charset="-122"/>
                <a:cs typeface="微软雅黑" panose="020B0503020204020204" charset="-122"/>
              </a:rPr>
              <a:t>文献【2】：不同速度静脉注射葡萄糖酸钙所致不良反应的观察，静推速度不精准（138例）</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对 138 例注射葡萄糖酸钙的病例进行回顾性分析，其中静推组为 10%葡酸钙 10ml +10% 葡萄糖注射液 10ml, 静脉推注&lt; 20min；静滴组为 10% 葡酸钙 10ml + 10%葡萄糖注射液 100 ml, 静脉滴注&gt; 30min。</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b="1">
                <a:solidFill>
                  <a:srgbClr val="C00000"/>
                </a:solidFill>
                <a:latin typeface="微软雅黑" panose="020B0503020204020204" charset="-122"/>
                <a:ea typeface="微软雅黑" panose="020B0503020204020204" charset="-122"/>
                <a:cs typeface="微软雅黑" panose="020B0503020204020204" charset="-122"/>
              </a:rPr>
              <a:t>结果显示：静推组不良反应发生率 15.9%，静滴组不良反应发生率 5.8%。</a:t>
            </a:r>
            <a:endParaRPr lang="zh-CN" altLang="en-US" sz="1000" b="1">
              <a:solidFill>
                <a:srgbClr val="C00000"/>
              </a:solidFill>
              <a:latin typeface="微软雅黑" panose="020B0503020204020204" charset="-122"/>
              <a:ea typeface="微软雅黑" panose="020B0503020204020204" charset="-122"/>
              <a:cs typeface="微软雅黑" panose="020B0503020204020204" charset="-122"/>
            </a:endParaRPr>
          </a:p>
          <a:p>
            <a:pPr algn="l"/>
            <a:r>
              <a:rPr lang="zh-CN" altLang="en-US" sz="1000" b="1">
                <a:solidFill>
                  <a:schemeClr val="tx1"/>
                </a:solidFill>
                <a:latin typeface="微软雅黑" panose="020B0503020204020204" charset="-122"/>
                <a:ea typeface="微软雅黑" panose="020B0503020204020204" charset="-122"/>
                <a:cs typeface="微软雅黑" panose="020B0503020204020204" charset="-122"/>
              </a:rPr>
              <a:t>文献【3】：静注葡萄糖酸钙外渗致局部坏死的教训分析，静推泵注加大外渗刺激血管（2 例）</a:t>
            </a:r>
            <a:endParaRPr lang="zh-CN" altLang="en-US" sz="1000" b="1">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58 岁男性患者，因皮肤过敏给予 10%葡萄糖酸钙 10ml + 50% GS 40ml 缓慢静推后出现轻微外渗，未特殊处理，数日后外渗中心出现结痂，局部组织坏死；4 岁女性患儿，低钙抽搐抢救，给予 10 %葡萄糖酸钙 7ml+ 50% GS 20ml 静推后出现轻微外渗，但有回血、静推稍有一定阻力，未及时回报，第二日局部出现大水疱，基底部苍白，后创面形成黑痂，形成坏死组织。</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b="1">
                <a:solidFill>
                  <a:schemeClr val="tx1"/>
                </a:solidFill>
                <a:latin typeface="微软雅黑" panose="020B0503020204020204" charset="-122"/>
                <a:ea typeface="微软雅黑" panose="020B0503020204020204" charset="-122"/>
                <a:cs typeface="微软雅黑" panose="020B0503020204020204" charset="-122"/>
              </a:rPr>
              <a:t>文献【4】：葡萄糖酸钙注射液致过敏性休克 47 例文献分析，静推注射速度过快、浓度过高（47 例）</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在静脉注射葡萄糖酸钙发生敏性休克的 47 例患者中，43 例发生在给药 30 min 以内，注射方式 82.98%为静推注射。</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b="1">
                <a:solidFill>
                  <a:schemeClr val="tx1"/>
                </a:solidFill>
                <a:latin typeface="微软雅黑" panose="020B0503020204020204" charset="-122"/>
                <a:ea typeface="微软雅黑" panose="020B0503020204020204" charset="-122"/>
                <a:cs typeface="微软雅黑" panose="020B0503020204020204" charset="-122"/>
              </a:rPr>
              <a:t>文献【5】：葡萄糖酸钙注射液不同用法的不良反应观察与护理、微量注射泵经深静脉推注葡萄糖酸钙的应用</a:t>
            </a:r>
            <a:endParaRPr lang="zh-CN" altLang="en-US" sz="1000" b="1">
              <a:solidFill>
                <a:schemeClr val="tx1"/>
              </a:solidFill>
              <a:latin typeface="微软雅黑" panose="020B0503020204020204" charset="-122"/>
              <a:ea typeface="微软雅黑" panose="020B0503020204020204" charset="-122"/>
              <a:cs typeface="微软雅黑" panose="020B0503020204020204" charset="-122"/>
            </a:endParaRPr>
          </a:p>
          <a:p>
            <a:pPr algn="l"/>
            <a:r>
              <a:rPr lang="zh-CN" altLang="en-US" sz="1000">
                <a:solidFill>
                  <a:schemeClr val="tx1"/>
                </a:solidFill>
                <a:latin typeface="微软雅黑" panose="020B0503020204020204" charset="-122"/>
                <a:ea typeface="微软雅黑" panose="020B0503020204020204" charset="-122"/>
                <a:cs typeface="微软雅黑" panose="020B0503020204020204" charset="-122"/>
              </a:rPr>
              <a:t>研究显示，静脉滴注或深静脉泵注，可减少 10% 葡萄糖酸钙注射液的不良反应发生。</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519430" y="3753485"/>
            <a:ext cx="8131810" cy="848995"/>
          </a:xfrm>
          <a:prstGeom prst="rect">
            <a:avLst/>
          </a:prstGeom>
          <a:noFill/>
        </p:spPr>
        <p:txBody>
          <a:bodyPr wrap="square" rtlCol="0">
            <a:noAutofit/>
          </a:bodyPr>
          <a:p>
            <a:r>
              <a:rPr lang="zh-CN" altLang="en-US" b="1">
                <a:latin typeface="微软雅黑" panose="020B0503020204020204" charset="-122"/>
                <a:ea typeface="微软雅黑" panose="020B0503020204020204" charset="-122"/>
              </a:rPr>
              <a:t>结合上述五篇文献可得：采用静脉滴注方式，适当增加稀释液量，控制好注射速度，避免药物外渗等，</a:t>
            </a:r>
            <a:r>
              <a:rPr lang="zh-CN" altLang="en-US" b="1">
                <a:latin typeface="微软雅黑" panose="020B0503020204020204" charset="-122"/>
                <a:ea typeface="微软雅黑" panose="020B0503020204020204" charset="-122"/>
              </a:rPr>
              <a:t>可降低不良反应发生率。</a:t>
            </a:r>
            <a:endParaRPr lang="zh-CN" altLang="en-US" b="1">
              <a:latin typeface="微软雅黑" panose="020B0503020204020204" charset="-122"/>
              <a:ea typeface="微软雅黑" panose="020B0503020204020204" charset="-122"/>
            </a:endParaRPr>
          </a:p>
          <a:p>
            <a:r>
              <a:rPr lang="zh-CN" altLang="en-US" b="1">
                <a:latin typeface="微软雅黑" panose="020B0503020204020204" charset="-122"/>
                <a:ea typeface="微软雅黑" panose="020B0503020204020204" charset="-122"/>
              </a:rPr>
              <a:t>葡萄糖酸钙氯化钠注射液可满足以上给药</a:t>
            </a:r>
            <a:r>
              <a:rPr lang="zh-CN" altLang="en-US" b="1">
                <a:latin typeface="微软雅黑" panose="020B0503020204020204" charset="-122"/>
                <a:ea typeface="微软雅黑" panose="020B0503020204020204" charset="-122"/>
              </a:rPr>
              <a:t>方式，降低不良反应发生</a:t>
            </a:r>
            <a:r>
              <a:rPr lang="zh-CN" altLang="en-US" b="1">
                <a:latin typeface="微软雅黑" panose="020B0503020204020204" charset="-122"/>
                <a:ea typeface="微软雅黑" panose="020B0503020204020204" charset="-122"/>
              </a:rPr>
              <a:t>率，增加临床应用的安全性。</a:t>
            </a:r>
            <a:endParaRPr lang="zh-CN" altLang="en-US" b="1">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03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有效</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性</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7" name="文本框 6"/>
          <p:cNvSpPr txBox="1"/>
          <p:nvPr>
            <p:custDataLst>
              <p:tags r:id="rId1"/>
            </p:custDataLst>
          </p:nvPr>
        </p:nvSpPr>
        <p:spPr>
          <a:xfrm>
            <a:off x="1217295" y="373380"/>
            <a:ext cx="6096000" cy="437515"/>
          </a:xfrm>
          <a:prstGeom prst="rect">
            <a:avLst/>
          </a:prstGeom>
          <a:noFill/>
        </p:spPr>
        <p:txBody>
          <a:bodyPr wrap="square" rtlCol="0" anchor="t">
            <a:spAutoFit/>
          </a:bodyPr>
          <a:p>
            <a:pPr indent="0" algn="ctr" fontAlgn="auto">
              <a:lnSpc>
                <a:spcPct val="125000"/>
              </a:lnSpc>
              <a:buNone/>
            </a:pPr>
            <a:r>
              <a:rPr lang="zh-CN" altLang="en-US" b="1">
                <a:latin typeface="微软雅黑" panose="020B0503020204020204" charset="-122"/>
                <a:ea typeface="微软雅黑" panose="020B0503020204020204" charset="-122"/>
                <a:cs typeface="微软雅黑" panose="020B0503020204020204" charset="-122"/>
                <a:sym typeface="+mn-ea"/>
              </a:rPr>
              <a:t>临床指南/诊疗规范推荐</a:t>
            </a:r>
            <a:r>
              <a:rPr lang="zh-CN" altLang="en-US" b="1">
                <a:latin typeface="微软雅黑" panose="020B0503020204020204" charset="-122"/>
                <a:ea typeface="微软雅黑" panose="020B0503020204020204" charset="-122"/>
                <a:cs typeface="微软雅黑" panose="020B0503020204020204" charset="-122"/>
                <a:sym typeface="+mn-ea"/>
              </a:rPr>
              <a:t>情况</a:t>
            </a:r>
            <a:endParaRPr lang="zh-CN" altLang="en-US" b="1">
              <a:latin typeface="微软雅黑" panose="020B0503020204020204" charset="-122"/>
              <a:ea typeface="微软雅黑" panose="020B0503020204020204" charset="-122"/>
              <a:cs typeface="微软雅黑" panose="020B0503020204020204" charset="-122"/>
              <a:sym typeface="+mn-ea"/>
            </a:endParaRPr>
          </a:p>
        </p:txBody>
      </p:sp>
      <p:graphicFrame>
        <p:nvGraphicFramePr>
          <p:cNvPr id="2" name="表格 1"/>
          <p:cNvGraphicFramePr/>
          <p:nvPr>
            <p:custDataLst>
              <p:tags r:id="rId2"/>
            </p:custDataLst>
          </p:nvPr>
        </p:nvGraphicFramePr>
        <p:xfrm>
          <a:off x="511810" y="1012825"/>
          <a:ext cx="8051800" cy="2978150"/>
        </p:xfrm>
        <a:graphic>
          <a:graphicData uri="http://schemas.openxmlformats.org/drawingml/2006/table">
            <a:tbl>
              <a:tblPr firstRow="1" bandRow="1">
                <a:tableStyleId>{5C22544A-7EE6-4342-B048-85BDC9FD1C3A}</a:tableStyleId>
              </a:tblPr>
              <a:tblGrid>
                <a:gridCol w="2416810"/>
                <a:gridCol w="5634990"/>
              </a:tblGrid>
              <a:tr h="340360">
                <a:tc>
                  <a:txBody>
                    <a:bodyPr/>
                    <a:p>
                      <a:pPr>
                        <a:buNone/>
                      </a:pPr>
                      <a:r>
                        <a:rPr lang="zh-CN" altLang="en-US">
                          <a:latin typeface="微软雅黑" panose="020B0503020204020204" charset="-122"/>
                          <a:ea typeface="微软雅黑" panose="020B0503020204020204" charset="-122"/>
                        </a:rPr>
                        <a:t>指南推荐</a:t>
                      </a:r>
                      <a:endParaRPr lang="zh-CN" altLang="en-US">
                        <a:latin typeface="微软雅黑" panose="020B0503020204020204" charset="-122"/>
                        <a:ea typeface="微软雅黑" panose="020B0503020204020204" charset="-122"/>
                      </a:endParaRPr>
                    </a:p>
                  </a:txBody>
                  <a:tcPr>
                    <a:lnR w="12700" cmpd="sng">
                      <a:solidFill>
                        <a:schemeClr val="tx1"/>
                      </a:solidFill>
                      <a:prstDash val="solid"/>
                    </a:lnR>
                    <a:lnB w="12700" cmpd="sng">
                      <a:solidFill>
                        <a:schemeClr val="tx1"/>
                      </a:solidFill>
                      <a:prstDash val="solid"/>
                    </a:lnB>
                  </a:tcPr>
                </a:tc>
                <a:tc>
                  <a:txBody>
                    <a:bodyPr/>
                    <a:p>
                      <a:pPr>
                        <a:buNone/>
                      </a:pPr>
                      <a:r>
                        <a:rPr lang="zh-CN" altLang="en-US">
                          <a:latin typeface="微软雅黑" panose="020B0503020204020204" charset="-122"/>
                          <a:ea typeface="微软雅黑" panose="020B0503020204020204" charset="-122"/>
                        </a:rPr>
                        <a:t>内容</a:t>
                      </a:r>
                      <a:endParaRPr lang="zh-CN" altLang="en-US">
                        <a:latin typeface="微软雅黑" panose="020B0503020204020204" charset="-122"/>
                        <a:ea typeface="微软雅黑" panose="020B0503020204020204" charset="-122"/>
                      </a:endParaRPr>
                    </a:p>
                  </a:txBody>
                  <a:tcPr>
                    <a:lnL w="12700" cmpd="sng">
                      <a:solidFill>
                        <a:schemeClr val="tx1"/>
                      </a:solidFill>
                      <a:prstDash val="solid"/>
                    </a:lnL>
                    <a:lnB w="12700" cmpd="sng">
                      <a:solidFill>
                        <a:schemeClr val="tx1"/>
                      </a:solidFill>
                      <a:prstDash val="solid"/>
                    </a:lnB>
                  </a:tcPr>
                </a:tc>
              </a:tr>
              <a:tr h="1075055">
                <a:tc>
                  <a:txBody>
                    <a:bodyPr/>
                    <a:p>
                      <a:pPr algn="l">
                        <a:lnSpc>
                          <a:spcPct val="210000"/>
                        </a:lnSpc>
                        <a:buNone/>
                      </a:pPr>
                      <a:r>
                        <a:rPr lang="zh-CN" altLang="en-US" sz="800" b="1">
                          <a:latin typeface="微软雅黑" panose="020B0503020204020204" charset="-122"/>
                          <a:ea typeface="微软雅黑" panose="020B0503020204020204" charset="-122"/>
                        </a:rPr>
                        <a:t>《术后甲状旁腺功能减退症管理专家共识》</a:t>
                      </a:r>
                      <a:endParaRPr lang="zh-CN" altLang="en-US" sz="800" b="1">
                        <a:latin typeface="微软雅黑" panose="020B0503020204020204" charset="-122"/>
                        <a:ea typeface="微软雅黑" panose="020B0503020204020204" charset="-122"/>
                      </a:endParaRPr>
                    </a:p>
                  </a:txBody>
                  <a:tcPr>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800">
                          <a:latin typeface="微软雅黑" panose="020B0503020204020204" charset="-122"/>
                          <a:ea typeface="微软雅黑" panose="020B0503020204020204" charset="-122"/>
                          <a:cs typeface="微软雅黑" panose="020B0503020204020204" charset="-122"/>
                        </a:rPr>
                        <a:t>术后急性低钙血症的首选急诊用药是静脉使用葡萄糖酸钙。具体用法用量为：</a:t>
                      </a:r>
                      <a:endParaRPr lang="zh-CN" altLang="en-US" sz="800">
                        <a:latin typeface="微软雅黑" panose="020B0503020204020204" charset="-122"/>
                        <a:ea typeface="微软雅黑" panose="020B0503020204020204" charset="-122"/>
                        <a:cs typeface="微软雅黑" panose="020B0503020204020204" charset="-122"/>
                      </a:endParaRPr>
                    </a:p>
                    <a:p>
                      <a:pPr>
                        <a:buNone/>
                      </a:pPr>
                      <a:r>
                        <a:rPr lang="zh-CN" altLang="en-US" sz="800">
                          <a:latin typeface="微软雅黑" panose="020B0503020204020204" charset="-122"/>
                          <a:ea typeface="微软雅黑" panose="020B0503020204020204" charset="-122"/>
                          <a:cs typeface="微软雅黑" panose="020B0503020204020204" charset="-122"/>
                        </a:rPr>
                        <a:t>１. 静脉缓慢推注葡萄糖酸钙： 10~20mL10%的葡萄糖酸钙加入50~100mL5%葡萄糖液中， 在心电监护下， 缓慢推注10~30min。 可多次推注， 直到控制急性症状， 缓解低血钙体征。一次静脉推注的疗效只能维持2~3h， 随后需静脉滴注葡萄糖酸钙， 以防低血钙复发。</a:t>
                      </a:r>
                      <a:endParaRPr lang="zh-CN" altLang="en-US" sz="800">
                        <a:latin typeface="微软雅黑" panose="020B0503020204020204" charset="-122"/>
                        <a:ea typeface="微软雅黑" panose="020B0503020204020204" charset="-122"/>
                        <a:cs typeface="微软雅黑" panose="020B0503020204020204" charset="-122"/>
                      </a:endParaRPr>
                    </a:p>
                    <a:p>
                      <a:pPr>
                        <a:buNone/>
                      </a:pPr>
                      <a:r>
                        <a:rPr lang="zh-CN" altLang="en-US" sz="800">
                          <a:latin typeface="微软雅黑" panose="020B0503020204020204" charset="-122"/>
                          <a:ea typeface="微软雅黑" panose="020B0503020204020204" charset="-122"/>
                          <a:cs typeface="微软雅黑" panose="020B0503020204020204" charset="-122"/>
                        </a:rPr>
                        <a:t>２. 将10%葡萄糖酸钙100mL溶于1000mL的生理盐水或５％葡萄糖液， 以50~100mL/h或0.5~1.5 mg/h（0.0125~0.0375mmol/h) 元素钙／Kg 的速度滴注8~10h。 根据血钙调整滴速，将血钙维持在正常低限。</a:t>
                      </a:r>
                      <a:endParaRPr lang="zh-CN" altLang="en-US" sz="800">
                        <a:latin typeface="微软雅黑" panose="020B0503020204020204" charset="-122"/>
                        <a:ea typeface="微软雅黑" panose="020B0503020204020204" charset="-122"/>
                        <a:cs typeface="微软雅黑" panose="020B0503020204020204" charset="-122"/>
                      </a:endParaRPr>
                    </a:p>
                    <a:p>
                      <a:pPr>
                        <a:buNone/>
                      </a:pPr>
                      <a:r>
                        <a:rPr lang="zh-CN" altLang="en-US" sz="800">
                          <a:latin typeface="微软雅黑" panose="020B0503020204020204" charset="-122"/>
                          <a:ea typeface="微软雅黑" panose="020B0503020204020204" charset="-122"/>
                          <a:cs typeface="微软雅黑" panose="020B0503020204020204" charset="-122"/>
                        </a:rPr>
                        <a:t>３. 继续滴注葡萄糖酸钙， 并持续到口服钙剂及活性VitD的治疗起效为止，,这一点极其重要。</a:t>
                      </a:r>
                      <a:endParaRPr lang="zh-CN" altLang="en-US" sz="800">
                        <a:latin typeface="微软雅黑" panose="020B0503020204020204" charset="-122"/>
                        <a:ea typeface="微软雅黑" panose="020B0503020204020204" charset="-122"/>
                        <a:cs typeface="微软雅黑" panose="020B0503020204020204" charset="-122"/>
                      </a:endParaRPr>
                    </a:p>
                    <a:p>
                      <a:pPr>
                        <a:buNone/>
                      </a:pPr>
                      <a:r>
                        <a:rPr lang="zh-CN" altLang="en-US" sz="800">
                          <a:latin typeface="微软雅黑" panose="020B0503020204020204" charset="-122"/>
                          <a:ea typeface="微软雅黑" panose="020B0503020204020204" charset="-122"/>
                          <a:cs typeface="微软雅黑" panose="020B0503020204020204" charset="-122"/>
                        </a:rPr>
                        <a:t>综上所述：葡萄糖酸钙注射剂在临床的应用中，需稀释后使用，而葡萄糖酸钙氯化钠注射液已稀释好，可直接应用。</a:t>
                      </a:r>
                      <a:endParaRPr lang="zh-CN" altLang="en-US" sz="8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915035">
                <a:tc>
                  <a:txBody>
                    <a:bodyPr/>
                    <a:p>
                      <a:pPr algn="l">
                        <a:lnSpc>
                          <a:spcPct val="200000"/>
                        </a:lnSpc>
                        <a:buNone/>
                      </a:pPr>
                      <a:r>
                        <a:rPr lang="zh-CN" altLang="en-US" sz="800" b="1">
                          <a:latin typeface="微软雅黑" panose="020B0503020204020204" charset="-122"/>
                          <a:ea typeface="微软雅黑" panose="020B0503020204020204" charset="-122"/>
                          <a:cs typeface="微软雅黑" panose="020B0503020204020204" charset="-122"/>
                        </a:rPr>
                        <a:t>《低钙血症临床特征及严重低钙血症的紧急处理》</a:t>
                      </a:r>
                      <a:endParaRPr lang="zh-CN" altLang="en-US" sz="800" b="1">
                        <a:latin typeface="微软雅黑" panose="020B0503020204020204" charset="-122"/>
                        <a:ea typeface="微软雅黑" panose="020B0503020204020204" charset="-122"/>
                        <a:cs typeface="微软雅黑" panose="020B0503020204020204" charset="-122"/>
                      </a:endParaRPr>
                    </a:p>
                  </a:txBody>
                  <a:tcPr>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800">
                          <a:latin typeface="微软雅黑" panose="020B0503020204020204" charset="-122"/>
                          <a:ea typeface="微软雅黑" panose="020B0503020204020204" charset="-122"/>
                          <a:cs typeface="微软雅黑" panose="020B0503020204020204" charset="-122"/>
                        </a:rPr>
                        <a:t>严重低钙血症的首选急诊用药是静脉用葡萄糖酸钙，该药可以从外周静脉给药。具体用法用量为：（1）静脉缓慢推注葡萄糖酸钙：10~20 ml 10%的葡萄糖酸钙加入 50~100 ml 5%葡萄糖液中，在心电监护下，缓慢推注 10~30 min。可根据病情多次推注，直到控制急性症状，缓解低血钙体征。但一次静脉推注葡萄糖酸钙的疗效只能维持 2~3 h，随后需静脉滴注葡萄糖酸钙，以防低钙血症复发；（2）将 100 ml 10% 葡萄糖酸钙溶于1 000 ml 的生理盐水或 5% 葡萄糖液，以每小时 50~100 ml或每小时0.5~1.5mg（0.012 5~0.037 5 mmol）元素钙/kg的速度滴注 8~10 h。根据血钙调整滴速，将血钙维持在正常低限；（3）继续滴注葡萄糖酸钙，并持续到针对病因的治疗起效为止，这一点极其重要。在治疗急性低钙血症前和治疗过程中，要同时监测血镁。对低血镁者，给予补充镁剂（同时静脉补钙和补镁时，更需心电监护）。</a:t>
                      </a:r>
                      <a:endParaRPr lang="zh-CN" altLang="en-US" sz="8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r h="617855">
                <a:tc>
                  <a:txBody>
                    <a:bodyPr/>
                    <a:p>
                      <a:pPr algn="l">
                        <a:lnSpc>
                          <a:spcPct val="200000"/>
                        </a:lnSpc>
                        <a:buNone/>
                      </a:pPr>
                      <a:r>
                        <a:rPr lang="zh-CN" altLang="en-US" sz="800" b="1">
                          <a:latin typeface="微软雅黑" panose="020B0503020204020204" charset="-122"/>
                          <a:ea typeface="微软雅黑" panose="020B0503020204020204" charset="-122"/>
                          <a:cs typeface="微软雅黑" panose="020B0503020204020204" charset="-122"/>
                        </a:rPr>
                        <a:t>《英国成人急性低钙血症的紧急处理》</a:t>
                      </a:r>
                      <a:endParaRPr lang="zh-CN" altLang="en-US" sz="800" b="1">
                        <a:latin typeface="微软雅黑" panose="020B0503020204020204" charset="-122"/>
                        <a:ea typeface="微软雅黑" panose="020B0503020204020204" charset="-122"/>
                        <a:cs typeface="微软雅黑" panose="020B0503020204020204" charset="-122"/>
                      </a:endParaRPr>
                    </a:p>
                  </a:txBody>
                  <a:tcPr>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800">
                          <a:latin typeface="微软雅黑" panose="020B0503020204020204" charset="-122"/>
                          <a:ea typeface="微软雅黑" panose="020B0503020204020204" charset="-122"/>
                          <a:cs typeface="微软雅黑" panose="020B0503020204020204" charset="-122"/>
                        </a:rPr>
                        <a:t>重度低钙血症：血钙&lt;1.9mmol/L或血钙低于参考值范围并存在症状。这属于急症范畴。需静脉注射葡萄糖酸钙。先将10%葡萄糖酸钙10～20ml配于5%葡萄糖水50～100ml中，静脉注射，不少于10分钟，并给予心电监测。重复给药直到患者症状消失。应该按以下方法输注葡萄糖酸钙：将10%葡萄糖酸钙100ml用0.9%氯化钠溶液或5%葡萄糖水稀释至1L，以50~100ml/h速度输注；调定输注速度控制血钙于正常范围内并维持此速度，直到低钙血症病因治疗已取得一定效果。</a:t>
                      </a:r>
                      <a:endParaRPr lang="zh-CN" altLang="en-US" sz="8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T w="12700" cmpd="sng">
                      <a:solidFill>
                        <a:schemeClr val="tx1"/>
                      </a:solidFill>
                      <a:prstDash val="solid"/>
                    </a:lnT>
                    <a:lnB w="12700" cmpd="sng">
                      <a:solidFill>
                        <a:schemeClr val="tx1"/>
                      </a:solidFill>
                      <a:prstDash val="solid"/>
                    </a:lnB>
                    <a:solidFill>
                      <a:schemeClr val="bg1"/>
                    </a:solidFill>
                  </a:tcPr>
                </a:tc>
              </a:tr>
            </a:tbl>
          </a:graphicData>
        </a:graphic>
      </p:graphicFrame>
      <p:sp>
        <p:nvSpPr>
          <p:cNvPr id="3" name="文本框 2"/>
          <p:cNvSpPr txBox="1"/>
          <p:nvPr/>
        </p:nvSpPr>
        <p:spPr>
          <a:xfrm>
            <a:off x="459105" y="4288790"/>
            <a:ext cx="8225790" cy="460375"/>
          </a:xfrm>
          <a:prstGeom prst="rect">
            <a:avLst/>
          </a:prstGeom>
          <a:noFill/>
        </p:spPr>
        <p:txBody>
          <a:bodyPr wrap="square" rtlCol="0">
            <a:spAutoFit/>
          </a:bodyPr>
          <a:p>
            <a:r>
              <a:rPr lang="zh-CN" altLang="en-US" sz="12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rPr>
              <a:t>多篇指南及文献推荐急性低钙血症用葡萄糖酸钙进行治疗。在应用时，根据患者疾病情况，进行差异化稀释。</a:t>
            </a:r>
            <a:endParaRPr lang="zh-CN" altLang="en-US" sz="1200"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endParaRPr>
          </a:p>
          <a:p>
            <a:r>
              <a:rPr lang="zh-CN" altLang="en-US" sz="1200" b="1">
                <a:solidFill>
                  <a:srgbClr val="C00000"/>
                </a:solidFill>
                <a:latin typeface="微软雅黑" panose="020B0503020204020204" charset="-122"/>
                <a:ea typeface="微软雅黑" panose="020B0503020204020204" charset="-122"/>
                <a:cs typeface="微软雅黑" panose="020B0503020204020204" charset="-122"/>
              </a:rPr>
              <a:t>目前，已有稀释</a:t>
            </a:r>
            <a:r>
              <a:rPr lang="zh-CN" altLang="en-US" sz="1200" b="1">
                <a:solidFill>
                  <a:srgbClr val="C00000"/>
                </a:solidFill>
                <a:latin typeface="微软雅黑" panose="020B0503020204020204" charset="-122"/>
                <a:ea typeface="微软雅黑" panose="020B0503020204020204" charset="-122"/>
                <a:cs typeface="微软雅黑" panose="020B0503020204020204" charset="-122"/>
              </a:rPr>
              <a:t>好的低浓度葡萄糖酸钙氯化钠注射液，可直接静脉推注</a:t>
            </a:r>
            <a:r>
              <a:rPr lang="en-US" altLang="zh-CN" sz="1200" b="1">
                <a:solidFill>
                  <a:srgbClr val="C00000"/>
                </a:solidFill>
                <a:latin typeface="微软雅黑" panose="020B0503020204020204" charset="-122"/>
                <a:ea typeface="微软雅黑" panose="020B0503020204020204" charset="-122"/>
                <a:cs typeface="微软雅黑" panose="020B0503020204020204" charset="-122"/>
              </a:rPr>
              <a:t>/</a:t>
            </a:r>
            <a:r>
              <a:rPr lang="zh-CN" altLang="en-US" sz="1200" b="1">
                <a:solidFill>
                  <a:srgbClr val="C00000"/>
                </a:solidFill>
                <a:latin typeface="微软雅黑" panose="020B0503020204020204" charset="-122"/>
                <a:ea typeface="微软雅黑" panose="020B0503020204020204" charset="-122"/>
                <a:cs typeface="微软雅黑" panose="020B0503020204020204" charset="-122"/>
              </a:rPr>
              <a:t>静脉滴注；保证治疗有效的同时，提升安全性。</a:t>
            </a:r>
            <a:endParaRPr lang="zh-CN" altLang="en-US" sz="1200" b="1">
              <a:solidFill>
                <a:srgbClr val="C00000"/>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文本框 18"/>
          <p:cNvSpPr txBox="1"/>
          <p:nvPr/>
        </p:nvSpPr>
        <p:spPr>
          <a:xfrm>
            <a:off x="321900" y="147611"/>
            <a:ext cx="2388050" cy="460375"/>
          </a:xfrm>
          <a:prstGeom prst="rect">
            <a:avLst/>
          </a:prstGeom>
          <a:noFill/>
        </p:spPr>
        <p:txBody>
          <a:bodyPr wrap="square" rtlCol="0">
            <a:spAutoFit/>
            <a:scene3d>
              <a:camera prst="orthographicFront"/>
              <a:lightRig rig="threePt" dir="t"/>
            </a:scene3d>
          </a:bodyPr>
          <a:lstStyle/>
          <a:p>
            <a:pPr marL="0" marR="0" lvl="0" indent="0" algn="l" defTabSz="609600" rtl="0" eaLnBrk="1" fontAlgn="auto" latinLnBrk="0" hangingPunct="1">
              <a:lnSpc>
                <a:spcPct val="100000"/>
              </a:lnSpc>
              <a:spcBef>
                <a:spcPts val="0"/>
              </a:spcBef>
              <a:spcAft>
                <a:spcPts val="0"/>
              </a:spcAft>
              <a:buClrTx/>
              <a:buSzTx/>
              <a:buFontTx/>
              <a:buNone/>
              <a:defRPr/>
            </a:pPr>
            <a:r>
              <a:rPr kumimoji="1" lang="en-US" altLang="zh-CN"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04 </a:t>
            </a:r>
            <a:r>
              <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rPr>
              <a:t>创新性</a:t>
            </a:r>
            <a:endParaRPr kumimoji="1" lang="zh-CN" altLang="en-US" sz="2400" b="1" i="0" u="none" strike="noStrike" kern="0" cap="none" spc="0" normalizeH="0" baseline="0" noProof="0">
              <a:solidFill>
                <a:schemeClr val="accent1"/>
              </a:solidFill>
              <a:effectLst>
                <a:outerShdw blurRad="38100" dist="25400" dir="5400000" algn="ctr" rotWithShape="0">
                  <a:srgbClr val="6E747A">
                    <a:alpha val="43000"/>
                  </a:srgbClr>
                </a:outerShdw>
              </a:effectLst>
              <a:uLnTx/>
              <a:uFillTx/>
              <a:latin typeface="思源黑体 CN Regular" panose="020B0500000000000000" charset="-122"/>
              <a:ea typeface="思源黑体 CN Regular" panose="020B0500000000000000" charset="-122"/>
              <a:cs typeface="+mn-ea"/>
              <a:sym typeface="思源黑体 CN Regular" panose="020B0500000000000000" charset="-122"/>
            </a:endParaRPr>
          </a:p>
        </p:txBody>
      </p:sp>
      <p:sp>
        <p:nvSpPr>
          <p:cNvPr id="2" name="文本框 1"/>
          <p:cNvSpPr txBox="1"/>
          <p:nvPr/>
        </p:nvSpPr>
        <p:spPr>
          <a:xfrm>
            <a:off x="536575" y="1004570"/>
            <a:ext cx="7731125" cy="3415030"/>
          </a:xfrm>
          <a:prstGeom prst="rect">
            <a:avLst/>
          </a:prstGeom>
          <a:noFill/>
        </p:spPr>
        <p:txBody>
          <a:bodyPr wrap="square" rtlCol="0" anchor="t">
            <a:spAutoFit/>
          </a:bodyPr>
          <a:p>
            <a:pPr indent="0" fontAlgn="auto">
              <a:lnSpc>
                <a:spcPct val="150000"/>
              </a:lnSpc>
              <a:buNone/>
            </a:pP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1</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、据说明书内容显示，参照药品</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铝含量</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含有</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512</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微克</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升；葡萄糖酸钙氯化钠注射液</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铝含量</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每升最多</a:t>
            </a:r>
            <a:r>
              <a:rPr lang="en-US" altLang="zh-CN" sz="1600" b="1" dirty="0">
                <a:solidFill>
                  <a:srgbClr val="C00000"/>
                </a:solidFill>
                <a:latin typeface="微软雅黑" panose="020B0503020204020204" charset="-122"/>
                <a:ea typeface="微软雅黑" panose="020B0503020204020204" charset="-122"/>
                <a:cs typeface="Times New Roman" panose="02020603050405020304" charset="0"/>
                <a:sym typeface="+mn-ea"/>
              </a:rPr>
              <a:t>25</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微克，</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可降低患者长期用药可能造成铝积蓄中毒的</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风险，提升临床用药</a:t>
            </a:r>
            <a:r>
              <a:rPr lang="zh-CN" altLang="en-US" sz="1600" b="1" dirty="0">
                <a:solidFill>
                  <a:srgbClr val="C00000"/>
                </a:solidFill>
                <a:latin typeface="微软雅黑" panose="020B0503020204020204" charset="-122"/>
                <a:ea typeface="微软雅黑" panose="020B0503020204020204" charset="-122"/>
                <a:cs typeface="Times New Roman" panose="02020603050405020304" charset="0"/>
                <a:sym typeface="+mn-ea"/>
              </a:rPr>
              <a:t>安全。</a:t>
            </a:r>
            <a:endParaRPr lang="en-US" altLang="zh-CN" sz="1600" b="1" dirty="0">
              <a:solidFill>
                <a:schemeClr val="tx1"/>
              </a:solidFill>
              <a:latin typeface="微软雅黑" panose="020B0503020204020204" charset="-122"/>
              <a:ea typeface="微软雅黑" panose="020B0503020204020204" charset="-122"/>
              <a:cs typeface="Times New Roman" panose="02020603050405020304" charset="0"/>
            </a:endParaRPr>
          </a:p>
          <a:p>
            <a:pPr indent="0" fontAlgn="auto">
              <a:lnSpc>
                <a:spcPct val="150000"/>
              </a:lnSpc>
              <a:buNone/>
            </a:pP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2</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、葡萄糖酸钙氯化钠注射液</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为化学药品</a:t>
            </a: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3</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类。</a:t>
            </a:r>
            <a:endPar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endParaRPr>
          </a:p>
          <a:p>
            <a:pPr indent="0" fontAlgn="auto">
              <a:lnSpc>
                <a:spcPct val="150000"/>
              </a:lnSpc>
              <a:buNone/>
            </a:pP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3</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、通过一致性评价，保障患者用药质量及疗效。</a:t>
            </a:r>
            <a:endParaRPr lang="zh-CN" altLang="en-US" sz="1600" b="1" dirty="0">
              <a:solidFill>
                <a:schemeClr val="tx1"/>
              </a:solidFill>
              <a:latin typeface="微软雅黑" panose="020B0503020204020204" charset="-122"/>
              <a:ea typeface="微软雅黑" panose="020B0503020204020204" charset="-122"/>
              <a:cs typeface="Times New Roman" panose="02020603050405020304" charset="0"/>
            </a:endParaRPr>
          </a:p>
          <a:p>
            <a:pPr indent="0" fontAlgn="auto">
              <a:lnSpc>
                <a:spcPct val="150000"/>
              </a:lnSpc>
              <a:buNone/>
            </a:pP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4</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、临床应用更便捷：已配伍好，</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临床可直接应用。</a:t>
            </a:r>
            <a:endParaRPr lang="zh-CN" altLang="en-US" sz="1600" b="1" dirty="0">
              <a:solidFill>
                <a:schemeClr val="tx1"/>
              </a:solidFill>
              <a:latin typeface="微软雅黑" panose="020B0503020204020204" charset="-122"/>
              <a:ea typeface="微软雅黑" panose="020B0503020204020204" charset="-122"/>
              <a:cs typeface="Times New Roman" panose="02020603050405020304" charset="0"/>
            </a:endParaRPr>
          </a:p>
          <a:p>
            <a:pPr indent="0">
              <a:lnSpc>
                <a:spcPct val="150000"/>
              </a:lnSpc>
              <a:buFontTx/>
              <a:buNone/>
            </a:pP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5</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、高安全性：浓度为</a:t>
            </a: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2%</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，性质稳定，不易析出白色可见异物。</a:t>
            </a:r>
            <a:endPar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endParaRPr>
          </a:p>
          <a:p>
            <a:pPr indent="0">
              <a:lnSpc>
                <a:spcPct val="150000"/>
              </a:lnSpc>
              <a:buFontTx/>
              <a:buNone/>
            </a:pPr>
            <a:r>
              <a:rPr lang="en-US" altLang="zh-CN" sz="1600" b="1" dirty="0">
                <a:solidFill>
                  <a:schemeClr val="tx1"/>
                </a:solidFill>
                <a:latin typeface="微软雅黑" panose="020B0503020204020204" charset="-122"/>
                <a:ea typeface="微软雅黑" panose="020B0503020204020204" charset="-122"/>
                <a:cs typeface="Times New Roman" panose="02020603050405020304" charset="0"/>
                <a:sym typeface="+mn-ea"/>
              </a:rPr>
              <a:t>6</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、低刺激性：已配伍好；避免临床配伍时，造成配液污染及液体混合不均匀，高浓度葡萄糖酸钙进入体内后，所导致</a:t>
            </a:r>
            <a:r>
              <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rPr>
              <a:t>的不良反应。</a:t>
            </a:r>
            <a:endParaRPr lang="zh-CN" altLang="en-US" sz="1600" b="1" dirty="0">
              <a:solidFill>
                <a:schemeClr val="tx1"/>
              </a:solidFill>
              <a:latin typeface="微软雅黑" panose="020B0503020204020204" charset="-122"/>
              <a:ea typeface="微软雅黑" panose="020B0503020204020204" charset="-122"/>
              <a:cs typeface="Times New Roman" panose="02020603050405020304"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mc:Choice>
    <mc:Fallback>
      <p:transition spd="slow"/>
    </mc:Fallback>
  </mc:AlternateContent>
</p:sld>
</file>

<file path=ppt/tags/tag1.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diagram20236344_4*l_h_i*1_1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10.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1"/>
  <p:tag name="KSO_WM_UNIT_ID" val="diagram20236344_4*l_h_i*1_4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11.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6344_4*l_h_i*1_4_2"/>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COLOR_MATCH_VALUE" val="{&quot;shape&quot;:{&quot;fill&quot;:{&quot;type&quot;:0},&quot;glow&quot;:{&quot;colorType&quot;:0},&quot;line&quot;:{&quot;solidLine&quot;:{&quot;brightness&quot;:0.4000000059604645,&quot;colorType&quot;:1,&quot;foreColorIndex&quot;:5,&quot;transparency&quot;:0.30000001192092896},&quot;type&quot;:1},&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12.xml><?xml version="1.0" encoding="utf-8"?>
<p:tagLst xmlns:p="http://schemas.openxmlformats.org/presentationml/2006/main">
  <p:tag name="KSO_WM_DIAGRAM_VIRTUALLY_FRAME" val="{&quot;height&quot;:308.6337158203125,&quot;left&quot;:99.32826507808655,&quot;top&quot;:74.25814208984374,&quot;width&quot;:448.44354858398435}"/>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6344_4*l_h_f*1_4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PRESET_TEXT" val="单击添加目录项标题"/>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13.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5_1"/>
  <p:tag name="KSO_WM_UNIT_ID" val="diagram20236344_4*l_h_i*1_5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14.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TYPE" val="l_h_i"/>
  <p:tag name="KSO_WM_UNIT_INDEX" val="1_5_2"/>
  <p:tag name="KSO_WM_UNIT_ID" val="diagram20236344_4*l_h_i*1_5_2"/>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COLOR_MATCH_VALUE" val="{&quot;shape&quot;:{&quot;fill&quot;:{&quot;type&quot;:0},&quot;glow&quot;:{&quot;colorType&quot;:0},&quot;line&quot;:{&quot;solidLine&quot;:{&quot;brightness&quot;:0.4000000059604645,&quot;colorType&quot;:1,&quot;foreColorIndex&quot;:5,&quot;transparency&quot;:0.30000001192092896},&quot;type&quot;:1},&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15.xml><?xml version="1.0" encoding="utf-8"?>
<p:tagLst xmlns:p="http://schemas.openxmlformats.org/presentationml/2006/main">
  <p:tag name="KSO_WM_DIAGRAM_VIRTUALLY_FRAME" val="{&quot;height&quot;:308.6337158203125,&quot;left&quot;:99.32826507808655,&quot;top&quot;:74.25814208984374,&quot;width&quot;:448.44354858398435}"/>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5_1"/>
  <p:tag name="KSO_WM_UNIT_ID" val="diagram20236344_4*l_h_f*1_5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PRESET_TEXT" val="单击添加目录项标题"/>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16.xml><?xml version="1.0" encoding="utf-8"?>
<p:tagLst xmlns:p="http://schemas.openxmlformats.org/presentationml/2006/main">
  <p:tag name="TABLE_ENDDRAG_ORIGIN_RECT" val="574*327"/>
  <p:tag name="TABLE_ENDDRAG_RECT" val="61*43*574*327"/>
</p:tagLst>
</file>

<file path=ppt/tags/tag17.xml><?xml version="1.0" encoding="utf-8"?>
<p:tagLst xmlns:p="http://schemas.openxmlformats.org/presentationml/2006/main">
  <p:tag name="TABLE_ENDDRAG_ORIGIN_RECT" val="587*250"/>
  <p:tag name="TABLE_ENDDRAG_RECT" val="63*108*587*250"/>
</p:tagLst>
</file>

<file path=ppt/tags/tag18.xml><?xml version="1.0" encoding="utf-8"?>
<p:tagLst xmlns:p="http://schemas.openxmlformats.org/presentationml/2006/main">
  <p:tag name="TABLE_ENDDRAG_ORIGIN_RECT" val="672*287"/>
  <p:tag name="TABLE_ENDDRAG_RECT" val="19*126*672*287"/>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6344_4*l_h_i*1_1_2"/>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COLOR_MATCH_VALUE" val="{&quot;shape&quot;:{&quot;fill&quot;:{&quot;type&quot;:0},&quot;glow&quot;:{&quot;colorType&quot;:0},&quot;line&quot;:{&quot;solidLine&quot;:{&quot;brightness&quot;:0.4000000059604645,&quot;colorType&quot;:1,&quot;foreColorIndex&quot;:5,&quot;transparency&quot;:0.30000001192092896},&quot;type&quot;:1},&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TABLE_ENDDRAG_ORIGIN_RECT" val="634*261"/>
  <p:tag name="TABLE_ENDDRAG_RECT" val="43*63*634*261"/>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DIAGRAM_VIRTUALLY_FRAME" val="{&quot;height&quot;:308.6337158203125,&quot;left&quot;:99.32826507808655,&quot;top&quot;:74.25814208984374,&quot;width&quot;:448.44354858398435}"/>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6344_4*l_h_f*1_1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PRESET_TEXT" val="单击添加目录项标题"/>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PP_MARK_KEY" val="112aba90-e5d5-4482-8cfa-a6d0760dba30"/>
  <p:tag name="COMMONDATA" val="eyJoZGlkIjoiNTQ0MDc3NzBkNTM1ZjYzYmNhY2VjZGI2NTUwOWI0NjkifQ=="/>
  <p:tag name="resource_record_key" val="{&quot;70&quot;:[3331480]}"/>
  <p:tag name="commondata" val="eyJjb3VudCI6MSwiaGRpZCI6IjlkNTlhOGQyMzRhNDMzZWFjNzkwMzE3YmVmOWViYzliIiwidXNlckNvdW50IjoxfQ=="/>
</p:tagLst>
</file>

<file path=ppt/tags/tag4.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20236344_4*l_h_i*1_2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5.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6344_4*l_h_i*1_2_2"/>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COLOR_MATCH_VALUE" val="{&quot;shape&quot;:{&quot;fill&quot;:{&quot;type&quot;:0},&quot;glow&quot;:{&quot;colorType&quot;:0},&quot;line&quot;:{&quot;solidLine&quot;:{&quot;brightness&quot;:0.4000000059604645,&quot;colorType&quot;:1,&quot;foreColorIndex&quot;:5,&quot;transparency&quot;:0.30000001192092896},&quot;type&quot;:1},&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6.xml><?xml version="1.0" encoding="utf-8"?>
<p:tagLst xmlns:p="http://schemas.openxmlformats.org/presentationml/2006/main">
  <p:tag name="KSO_WM_DIAGRAM_VIRTUALLY_FRAME" val="{&quot;height&quot;:308.6337158203125,&quot;left&quot;:99.32826507808655,&quot;top&quot;:74.25814208984374,&quot;width&quot;:448.44354858398435}"/>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6344_4*l_h_f*1_2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PRESET_TEXT" val="单击添加目录项标题"/>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7.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1"/>
  <p:tag name="KSO_WM_UNIT_ID" val="diagram20236344_4*l_h_i*1_3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ags/tag8.xml><?xml version="1.0" encoding="utf-8"?>
<p:tagLst xmlns:p="http://schemas.openxmlformats.org/presentationml/2006/main">
  <p:tag name="KSO_WM_DIAGRAM_VIRTUALLY_FRAME" val="{&quot;height&quot;:308.6337158203125,&quot;left&quot;:99.32826507808655,&quot;top&quot;:74.25814208984374,&quot;width&quot;:448.44354858398435}"/>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6344_4*l_h_i*1_3_2"/>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COLOR_MATCH_VALUE" val="{&quot;shape&quot;:{&quot;fill&quot;:{&quot;type&quot;:0},&quot;glow&quot;:{&quot;colorType&quot;:0},&quot;line&quot;:{&quot;solidLine&quot;:{&quot;brightness&quot;:0.4000000059604645,&quot;colorType&quot;:1,&quot;foreColorIndex&quot;:5,&quot;transparency&quot;:0.30000001192092896},&quot;type&quot;:1},&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9.xml><?xml version="1.0" encoding="utf-8"?>
<p:tagLst xmlns:p="http://schemas.openxmlformats.org/presentationml/2006/main">
  <p:tag name="KSO_WM_DIAGRAM_VIRTUALLY_FRAME" val="{&quot;height&quot;:308.6337158203125,&quot;left&quot;:99.32826507808655,&quot;top&quot;:74.25814208984374,&quot;width&quot;:448.44354858398435}"/>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6344_4*l_h_f*1_3_1"/>
  <p:tag name="KSO_WM_TEMPLATE_CATEGORY" val="diagram"/>
  <p:tag name="KSO_WM_TEMPLATE_INDEX" val="20236344"/>
  <p:tag name="KSO_WM_UNIT_LAYERLEVEL" val="1_1_1"/>
  <p:tag name="KSO_WM_TAG_VERSION" val="3.0"/>
  <p:tag name="KSO_WM_BEAUTIFY_FLAG" val="#wm#"/>
  <p:tag name="KSO_WM_DIAGRAM_VERSION" val="3"/>
  <p:tag name="KSO_WM_DIAGRAM_COLOR_TRICK" val="1"/>
  <p:tag name="KSO_WM_DIAGRAM_COLOR_TEXT_CAN_REMOVE" val="n"/>
  <p:tag name="KSO_WM_UNIT_PRESET_TEXT" val="单击添加目录项标题"/>
  <p:tag name="KSO_WM_UNIT_TEXT_FILL_FORE_SCHEMECOLOR_INDEX" val="1"/>
  <p:tag name="KSO_WM_UNIT_TEXT_FILL_TYPE" val="1"/>
  <p:tag name="KSO_WM_DIAGRAM_MAX_ITEMCNT" val="6"/>
  <p:tag name="KSO_WM_DIAGRAM_MIN_ITEMCNT" val="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
</p:tagLst>
</file>

<file path=ppt/theme/theme1.xml><?xml version="1.0" encoding="utf-8"?>
<a:theme xmlns:a="http://schemas.openxmlformats.org/drawingml/2006/main" name="Office 主题">
  <a:themeElements>
    <a:clrScheme name="自定义 260">
      <a:dk1>
        <a:sysClr val="windowText" lastClr="000000"/>
      </a:dk1>
      <a:lt1>
        <a:sysClr val="window" lastClr="FFFFFF"/>
      </a:lt1>
      <a:dk2>
        <a:srgbClr val="EEF2F5"/>
      </a:dk2>
      <a:lt2>
        <a:srgbClr val="E7E6E6"/>
      </a:lt2>
      <a:accent1>
        <a:srgbClr val="485275"/>
      </a:accent1>
      <a:accent2>
        <a:srgbClr val="89B8CA"/>
      </a:accent2>
      <a:accent3>
        <a:srgbClr val="50668B"/>
      </a:accent3>
      <a:accent4>
        <a:srgbClr val="E0BFC8"/>
      </a:accent4>
      <a:accent5>
        <a:srgbClr val="C9D2E1"/>
      </a:accent5>
      <a:accent6>
        <a:srgbClr val="70AD47"/>
      </a:accent6>
      <a:hlink>
        <a:srgbClr val="000000"/>
      </a:hlink>
      <a:folHlink>
        <a:srgbClr val="954F72"/>
      </a:folHlink>
    </a:clrScheme>
    <a:fontScheme name="标准5-3">
      <a:majorFont>
        <a:latin typeface="思源黑体 CN Regular"/>
        <a:ea typeface="思源黑体 CN Regular"/>
        <a:cs typeface=""/>
      </a:majorFont>
      <a:minorFont>
        <a:latin typeface="思源黑体 CN Regular"/>
        <a:ea typeface="思源黑体 CN Regular"/>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思源黑体 CN Regular Light"/>
        <a:ea typeface=""/>
        <a:cs typeface=""/>
        <a:font script="Jpan" typeface="游ゴシック Light"/>
        <a:font script="Hang" typeface="맑은 고딕"/>
        <a:font script="Hans" typeface="思源黑体 CN Regular Light"/>
        <a:font script="Hant" typeface="新細明體"/>
        <a:font script="Arab" typeface="思源黑体 CN Regular"/>
        <a:font script="Hebr" typeface="思源黑体 CN Regular"/>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思源黑体 CN Regular"/>
        <a:font script="Uigh" typeface="Microsoft Uighur"/>
        <a:font script="Geor" typeface="Sylfaen"/>
      </a:majorFont>
      <a:minorFont>
        <a:latin typeface="思源黑体 CN Regular"/>
        <a:ea typeface=""/>
        <a:cs typeface=""/>
        <a:font script="Jpan" typeface="游ゴシック"/>
        <a:font script="Hang" typeface="맑은 고딕"/>
        <a:font script="Hans" typeface="思源黑体 CN Regular"/>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思源黑体 CN Regular"/>
        <a:ea typeface=""/>
        <a:cs typeface=""/>
        <a:font script="Jpan" typeface="ＭＳ Ｐゴシック"/>
        <a:font script="Hang" typeface="맑은 고딕"/>
        <a:font script="Hans" typeface="思源黑体 CN Regular"/>
        <a:font script="Hant" typeface="新細明體"/>
        <a:font script="Arab" typeface="思源黑体 CN Regular"/>
        <a:font script="Hebr" typeface="思源黑体 CN Regular"/>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思源黑体 CN Regular"/>
        <a:font script="Uigh" typeface="Microsoft Uighur"/>
        <a:font script="Geor" typeface="Sylfaen"/>
      </a:majorFont>
      <a:minorFont>
        <a:latin typeface="思源黑体 CN Regular"/>
        <a:ea typeface=""/>
        <a:cs typeface=""/>
        <a:font script="Jpan" typeface="ＭＳ Ｐゴシック"/>
        <a:font script="Hang" typeface="맑은 고딕"/>
        <a:font script="Hans" typeface="思源黑体 CN Regular"/>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4763</Words>
  <Application>WPS 演示</Application>
  <PresentationFormat>全屏显示(16:9)</PresentationFormat>
  <Paragraphs>228</Paragraphs>
  <Slides>11</Slides>
  <Notes>11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宋体</vt:lpstr>
      <vt:lpstr>Wingdings</vt:lpstr>
      <vt:lpstr>思源黑体 CN Regular</vt:lpstr>
      <vt:lpstr>黑体</vt:lpstr>
      <vt:lpstr>微软雅黑</vt:lpstr>
      <vt:lpstr>Times New Roman</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哒哒 熊猫</dc:creator>
  <cp:lastModifiedBy>Emily</cp:lastModifiedBy>
  <cp:revision>47</cp:revision>
  <dcterms:created xsi:type="dcterms:W3CDTF">2021-01-05T15:05:00Z</dcterms:created>
  <dcterms:modified xsi:type="dcterms:W3CDTF">2025-07-17T03:03:31Z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2052-12.1.0.16250</vt:lpwstr>
  </property>
  <property fmtid="{D5CDD505-2E9C-101B-9397-08002B2CF9AE}" pid="3" name="ICV">
    <vt:lpwstr>51864E14948D4EB1A2EC303A5CCCED94_13</vt:lpwstr>
  </property>
  <property fmtid="{D5CDD505-2E9C-101B-9397-08002B2CF9AE}" pid="4" name="KSOTemplateUUID">
    <vt:lpwstr>v1.0_mb_sqksFqK7dzVgTct2uwEkxQ==</vt:lpwstr>
  </property>
</Properties>
</file>