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2.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5.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6.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7.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8.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9.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10.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11.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handoutMasterIdLst>
    <p:handoutMasterId r:id="rId15"/>
  </p:handoutMasterIdLst>
  <p:sldIdLst>
    <p:sldId id="275" r:id="rId2"/>
    <p:sldId id="276" r:id="rId3"/>
    <p:sldId id="263" r:id="rId4"/>
    <p:sldId id="277" r:id="rId5"/>
    <p:sldId id="268" r:id="rId6"/>
    <p:sldId id="267" r:id="rId7"/>
    <p:sldId id="269" r:id="rId8"/>
    <p:sldId id="16670413" r:id="rId9"/>
    <p:sldId id="16670404" r:id="rId10"/>
    <p:sldId id="271" r:id="rId11"/>
    <p:sldId id="16670407" r:id="rId12"/>
    <p:sldId id="16670403" r:id="rId13"/>
  </p:sldIdLst>
  <p:sldSz cx="12192000" cy="6858000"/>
  <p:notesSz cx="6858000" cy="9144000"/>
  <p:custDataLst>
    <p:tags r:id="rId1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欣欣" initials="欣欣" lastIdx="1"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9A399"/>
    <a:srgbClr val="FF0066"/>
    <a:srgbClr val="F2F2F2"/>
    <a:srgbClr val="E2F0D9"/>
    <a:srgbClr val="0B8B44"/>
    <a:srgbClr val="D7EDEB"/>
    <a:srgbClr val="6192C0"/>
    <a:srgbClr val="2E665F"/>
    <a:srgbClr val="004474"/>
    <a:srgbClr val="0051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7" autoAdjust="0"/>
    <p:restoredTop sz="94660"/>
  </p:normalViewPr>
  <p:slideViewPr>
    <p:cSldViewPr snapToGrid="0">
      <p:cViewPr varScale="1">
        <p:scale>
          <a:sx n="82" d="100"/>
          <a:sy n="82" d="100"/>
        </p:scale>
        <p:origin x="48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2025/7/17</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2025/7/17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12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fld id="{A6837353-30EB-4A48-80EB-173D804AEFBD}"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pic>
        <p:nvPicPr>
          <p:cNvPr id="2" name="图片 1" descr="公司logo曹要的-03"/>
          <p:cNvPicPr>
            <a:picLocks noChangeAspect="1"/>
          </p:cNvPicPr>
          <p:nvPr userDrawn="1"/>
        </p:nvPicPr>
        <p:blipFill>
          <a:blip r:embed="rId2"/>
          <a:stretch>
            <a:fillRect/>
          </a:stretch>
        </p:blipFill>
        <p:spPr>
          <a:xfrm>
            <a:off x="9688195" y="113030"/>
            <a:ext cx="2281555" cy="66167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997B5FA-0921-464F-AAE1-844C04324D75}" type="datetimeFigureOut">
              <a:rPr lang="zh-CN" altLang="en-US" smtClean="0"/>
              <a:t>2025/7/17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65CE74E-AB26-4998-AD42-012C4C1AD07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2025/7/17</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slideLayout" Target="../slideLayouts/slideLayout12.xml"/><Relationship Id="rId7" Type="http://schemas.openxmlformats.org/officeDocument/2006/relationships/image" Target="../media/image5.jpeg"/><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tags" Target="../tags/tag40.xml"/><Relationship Id="rId7" Type="http://schemas.openxmlformats.org/officeDocument/2006/relationships/image" Target="../media/image7.png"/><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notesSlide" Target="../notesSlides/notesSlide11.xml"/><Relationship Id="rId5" Type="http://schemas.openxmlformats.org/officeDocument/2006/relationships/slideLayout" Target="../slideLayouts/slideLayout12.xml"/><Relationship Id="rId10" Type="http://schemas.openxmlformats.org/officeDocument/2006/relationships/image" Target="../media/image10.svg"/><Relationship Id="rId4" Type="http://schemas.openxmlformats.org/officeDocument/2006/relationships/tags" Target="../tags/tag41.xml"/><Relationship Id="rId9"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notesSlide" Target="../notesSlides/notesSlide12.xml"/><Relationship Id="rId5" Type="http://schemas.openxmlformats.org/officeDocument/2006/relationships/slideLayout" Target="../slideLayouts/slideLayout12.xml"/><Relationship Id="rId4" Type="http://schemas.openxmlformats.org/officeDocument/2006/relationships/tags" Target="../tags/tag45.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notesSlide" Target="../notesSlides/notesSlide2.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slideLayout" Target="../slideLayouts/slideLayout12.xml"/><Relationship Id="rId2" Type="http://schemas.openxmlformats.org/officeDocument/2006/relationships/tags" Target="../tags/tag3.xml"/><Relationship Id="rId16" Type="http://schemas.openxmlformats.org/officeDocument/2006/relationships/tags" Target="../tags/tag1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tags" Target="../tags/tag1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9.xml"/><Relationship Id="rId1" Type="http://schemas.openxmlformats.org/officeDocument/2006/relationships/tags" Target="../tags/tag18.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notesSlide" Target="../notesSlides/notesSlide5.xml"/><Relationship Id="rId5" Type="http://schemas.openxmlformats.org/officeDocument/2006/relationships/slideLayout" Target="../slideLayouts/slideLayout12.xml"/><Relationship Id="rId4" Type="http://schemas.openxmlformats.org/officeDocument/2006/relationships/tags" Target="../tags/tag2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7.xml"/><Relationship Id="rId4"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9.xml"/><Relationship Id="rId4"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635" y="1052830"/>
            <a:ext cx="12192635" cy="4182745"/>
          </a:xfrm>
          <a:prstGeom prst="rect">
            <a:avLst/>
          </a:prstGeom>
          <a:gradFill>
            <a:gsLst>
              <a:gs pos="100000">
                <a:srgbClr val="F9F8CA"/>
              </a:gs>
              <a:gs pos="6000">
                <a:srgbClr val="4EAADD"/>
              </a:gs>
            </a:gsLst>
            <a:lin ang="189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 name="组合 4"/>
          <p:cNvGrpSpPr/>
          <p:nvPr/>
        </p:nvGrpSpPr>
        <p:grpSpPr>
          <a:xfrm>
            <a:off x="589280" y="1680828"/>
            <a:ext cx="10753725" cy="2927222"/>
            <a:chOff x="8572" y="4903"/>
            <a:chExt cx="16935" cy="1826"/>
          </a:xfrm>
        </p:grpSpPr>
        <p:sp>
          <p:nvSpPr>
            <p:cNvPr id="6" name="文本框 5"/>
            <p:cNvSpPr txBox="1"/>
            <p:nvPr/>
          </p:nvSpPr>
          <p:spPr>
            <a:xfrm>
              <a:off x="11797" y="4903"/>
              <a:ext cx="11381" cy="479"/>
            </a:xfrm>
            <a:prstGeom prst="rect">
              <a:avLst/>
            </a:prstGeom>
            <a:noFill/>
            <a:effectLst>
              <a:outerShdw blurRad="50800" dist="38100" algn="l" rotWithShape="0">
                <a:prstClr val="black">
                  <a:alpha val="40000"/>
                </a:prstClr>
              </a:outerShdw>
            </a:effectLst>
          </p:spPr>
          <p:txBody>
            <a:bodyPr wrap="square" rtlCol="0">
              <a:spAutoFit/>
            </a:bodyPr>
            <a:lstStyle/>
            <a:p>
              <a:pPr algn="l"/>
              <a:r>
                <a:rPr lang="zh-CN" altLang="en-US" sz="4400" b="1" dirty="0">
                  <a:solidFill>
                    <a:schemeClr val="tx1"/>
                  </a:solidFill>
                  <a:latin typeface="微软雅黑" panose="020B0503020204020204" charset="-122"/>
                  <a:ea typeface="微软雅黑" panose="020B0503020204020204" charset="-122"/>
                </a:rPr>
                <a:t>注射用头孢曲松钠舒巴坦钠</a:t>
              </a:r>
            </a:p>
          </p:txBody>
        </p:sp>
        <p:sp>
          <p:nvSpPr>
            <p:cNvPr id="7" name="文本框 6"/>
            <p:cNvSpPr txBox="1"/>
            <p:nvPr/>
          </p:nvSpPr>
          <p:spPr>
            <a:xfrm>
              <a:off x="8572" y="5541"/>
              <a:ext cx="16935" cy="1188"/>
            </a:xfrm>
            <a:prstGeom prst="rect">
              <a:avLst/>
            </a:prstGeom>
            <a:noFill/>
          </p:spPr>
          <p:txBody>
            <a:bodyPr wrap="square" rtlCol="0">
              <a:noAutofit/>
            </a:bodyPr>
            <a:lstStyle/>
            <a:p>
              <a:pPr marL="285750" indent="-285750">
                <a:lnSpc>
                  <a:spcPct val="150000"/>
                </a:lnSpc>
                <a:buClr>
                  <a:srgbClr val="000000"/>
                </a:buClr>
                <a:buFont typeface="Wingdings" panose="05000000000000000000" charset="0"/>
                <a:buChar char="Ø"/>
              </a:pPr>
              <a:r>
                <a:rPr lang="zh-CN" altLang="en-US" sz="2000" b="1" dirty="0">
                  <a:latin typeface="微软雅黑" panose="020B0503020204020204" charset="-122"/>
                  <a:ea typeface="微软雅黑" panose="020B0503020204020204" charset="-122"/>
                  <a:cs typeface="微软雅黑" panose="020B0503020204020204" charset="-122"/>
                  <a:sym typeface="+mn-ea"/>
                </a:rPr>
                <a:t>原研</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Ⅰ类</a:t>
              </a:r>
              <a:r>
                <a:rPr lang="zh-CN" altLang="en-US" sz="2000" b="1" dirty="0">
                  <a:latin typeface="微软雅黑" panose="020B0503020204020204" charset="-122"/>
                  <a:ea typeface="微软雅黑" panose="020B0503020204020204" charset="-122"/>
                  <a:cs typeface="微软雅黑" panose="020B0503020204020204" charset="-122"/>
                  <a:sym typeface="+mn-ea"/>
                </a:rPr>
                <a:t>新药，</a:t>
              </a:r>
              <a:r>
                <a:rPr lang="en-US" altLang="zh-CN" sz="2000" b="1" dirty="0">
                  <a:solidFill>
                    <a:srgbClr val="C00000"/>
                  </a:solidFill>
                  <a:latin typeface="微软雅黑" panose="020B0503020204020204" charset="-122"/>
                  <a:ea typeface="微软雅黑" panose="020B0503020204020204" charset="-122"/>
                  <a:cs typeface="微软雅黑" panose="020B0503020204020204" charset="-122"/>
                  <a:sym typeface="+mn-ea"/>
                </a:rPr>
                <a:t>2024</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年新增加适应症</a:t>
              </a:r>
              <a:endParaRPr lang="en-US" altLang="zh-CN" sz="2000" b="1" dirty="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Clr>
                  <a:srgbClr val="000000"/>
                </a:buClr>
                <a:buFont typeface="Wingdings" panose="05000000000000000000" charset="0"/>
                <a:buChar char="Ø"/>
              </a:pPr>
              <a:r>
                <a:rPr lang="zh-CN" altLang="en-US" sz="2000" b="1" dirty="0">
                  <a:latin typeface="微软雅黑" panose="020B0503020204020204" charset="-122"/>
                  <a:ea typeface="微软雅黑" panose="020B0503020204020204" charset="-122"/>
                  <a:cs typeface="微软雅黑" panose="020B0503020204020204" charset="-122"/>
                  <a:sym typeface="+mn-ea"/>
                </a:rPr>
                <a:t>治疗</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儿童细菌性脑膜炎</a:t>
              </a:r>
              <a:r>
                <a:rPr lang="zh-CN" altLang="en-US" sz="2000" b="1" dirty="0">
                  <a:latin typeface="微软雅黑" panose="020B0503020204020204" charset="-122"/>
                  <a:ea typeface="微软雅黑" panose="020B0503020204020204" charset="-122"/>
                  <a:cs typeface="微软雅黑" panose="020B0503020204020204" charset="-122"/>
                  <a:sym typeface="+mn-ea"/>
                </a:rPr>
                <a:t>优效，抗耐药性强</a:t>
              </a:r>
              <a:endParaRPr lang="en-US" altLang="zh-CN" sz="2000" b="1" dirty="0">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Clr>
                  <a:srgbClr val="000000"/>
                </a:buClr>
                <a:buFont typeface="Wingdings" panose="05000000000000000000" charset="0"/>
                <a:buChar char="Ø"/>
              </a:pPr>
              <a:r>
                <a:rPr lang="zh-CN" altLang="en-US" sz="2000" b="1" dirty="0">
                  <a:solidFill>
                    <a:srgbClr val="C00000"/>
                  </a:solidFill>
                  <a:latin typeface="微软雅黑" panose="020B0503020204020204" charset="-122"/>
                  <a:ea typeface="微软雅黑" panose="020B0503020204020204" charset="-122"/>
                  <a:sym typeface="+mn-ea"/>
                </a:rPr>
                <a:t>治疗膀胱炎、肾盂肾炎、前列腺炎、性病</a:t>
              </a:r>
              <a:r>
                <a:rPr lang="zh-CN" altLang="en-US" sz="2000" b="1" dirty="0">
                  <a:latin typeface="微软雅黑" panose="020B0503020204020204" charset="-122"/>
                  <a:ea typeface="微软雅黑" panose="020B0503020204020204" charset="-122"/>
                  <a:sym typeface="+mn-ea"/>
                </a:rPr>
                <a:t>的临床治愈率显著</a:t>
              </a:r>
              <a:endParaRPr lang="en-US" altLang="zh-CN" sz="2000" b="1" dirty="0">
                <a:latin typeface="微软雅黑" panose="020B0503020204020204" charset="-122"/>
                <a:ea typeface="微软雅黑" panose="020B0503020204020204" charset="-122"/>
                <a:sym typeface="+mn-ea"/>
              </a:endParaRPr>
            </a:p>
            <a:p>
              <a:pPr marL="285750" indent="-285750">
                <a:lnSpc>
                  <a:spcPct val="150000"/>
                </a:lnSpc>
                <a:buClr>
                  <a:srgbClr val="000000"/>
                </a:buClr>
                <a:buFont typeface="Wingdings" panose="05000000000000000000" charset="0"/>
                <a:buChar char="Ø"/>
              </a:pPr>
              <a:r>
                <a:rPr lang="zh-CN" altLang="en-US" sz="2000" b="1" dirty="0">
                  <a:latin typeface="微软雅黑" panose="020B0503020204020204" charset="-122"/>
                  <a:ea typeface="微软雅黑" panose="020B0503020204020204" charset="-122"/>
                  <a:sym typeface="+mn-ea"/>
                </a:rPr>
                <a:t>创新复方，</a:t>
              </a:r>
              <a:r>
                <a:rPr lang="zh-CN" altLang="en-US" sz="2000" b="1" dirty="0">
                  <a:solidFill>
                    <a:srgbClr val="C00000"/>
                  </a:solidFill>
                  <a:latin typeface="微软雅黑" panose="020B0503020204020204" charset="-122"/>
                  <a:ea typeface="微软雅黑" panose="020B0503020204020204" charset="-122"/>
                  <a:sym typeface="+mn-ea"/>
                </a:rPr>
                <a:t>长半衰期组方，杀菌协同效应更长</a:t>
              </a:r>
              <a:r>
                <a:rPr lang="zh-CN" altLang="en-US" sz="2000" b="1" dirty="0">
                  <a:latin typeface="微软雅黑" panose="020B0503020204020204" charset="-122"/>
                  <a:ea typeface="微软雅黑" panose="020B0503020204020204" charset="-122"/>
                  <a:sym typeface="+mn-ea"/>
                </a:rPr>
                <a:t>，疗效更优</a:t>
              </a:r>
              <a:endParaRPr sz="2000" b="1" dirty="0">
                <a:latin typeface="微软雅黑" panose="020B0503020204020204" charset="-122"/>
                <a:ea typeface="微软雅黑" panose="020B0503020204020204" charset="-122"/>
                <a:sym typeface="+mn-ea"/>
              </a:endParaRPr>
            </a:p>
            <a:p>
              <a:pPr marL="285750" indent="-285750" algn="l">
                <a:buFont typeface="Wingdings" panose="05000000000000000000" charset="0"/>
                <a:buChar char="Ø"/>
              </a:pPr>
              <a:endParaRPr lang="zh-CN" altLang="en-US" sz="20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285750" indent="-285750" algn="l">
                <a:buFont typeface="Wingdings" panose="05000000000000000000" charset="0"/>
                <a:buChar char="Ø"/>
              </a:pPr>
              <a:endParaRPr lang="zh-CN" altLang="en-US" sz="2000" b="1" dirty="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342900" indent="-342900" algn="l">
                <a:buFont typeface="Wingdings" panose="05000000000000000000" charset="0"/>
                <a:buChar char="Ø"/>
              </a:pPr>
              <a:endParaRPr lang="zh-CN" altLang="en-US" sz="2000" b="1"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L="285750" indent="-285750" algn="l">
                <a:buFont typeface="Wingdings" panose="05000000000000000000" charset="0"/>
                <a:buChar char="Ø"/>
              </a:pPr>
              <a:endParaRPr lang="zh-CN" altLang="en-US" sz="2000" b="1"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grpSp>
      <p:pic>
        <p:nvPicPr>
          <p:cNvPr id="13" name="图片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8633" y="4751070"/>
            <a:ext cx="3507767" cy="140340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圆角矩形 19"/>
          <p:cNvSpPr/>
          <p:nvPr/>
        </p:nvSpPr>
        <p:spPr>
          <a:xfrm>
            <a:off x="320696" y="1367727"/>
            <a:ext cx="1489921" cy="2737175"/>
          </a:xfrm>
          <a:prstGeom prst="roundRect">
            <a:avLst/>
          </a:prstGeom>
          <a:solidFill>
            <a:srgbClr val="49A399"/>
          </a:solidFill>
          <a:ln>
            <a:noFill/>
          </a:ln>
        </p:spPr>
        <p:txBody>
          <a:bodyPr vert="horz" wrap="square" lIns="91440" tIns="45720" rIns="91440" bIns="45720" numCol="1" anchor="ctr" anchorCtr="0" compatLnSpc="1"/>
          <a:lstStyle/>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复方制剂</a:t>
            </a:r>
            <a:endParaRPr lang="en-US" altLang="zh-CN" b="1" dirty="0">
              <a:solidFill>
                <a:schemeClr val="bg1"/>
              </a:solidFill>
              <a:latin typeface="Bebas" pitchFamily="2" charset="0"/>
              <a:ea typeface="微软雅黑" panose="020B0503020204020204" charset="-122"/>
              <a:sym typeface="Bebas" pitchFamily="2" charset="0"/>
            </a:endParaRPr>
          </a:p>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创新优势</a:t>
            </a:r>
          </a:p>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独特机制</a:t>
            </a:r>
            <a:endParaRPr lang="en-US" altLang="zh-CN" b="1" dirty="0">
              <a:solidFill>
                <a:schemeClr val="bg1"/>
              </a:solidFill>
              <a:latin typeface="Bebas" pitchFamily="2" charset="0"/>
              <a:ea typeface="微软雅黑" panose="020B0503020204020204" charset="-122"/>
              <a:sym typeface="Bebas" pitchFamily="2" charset="0"/>
            </a:endParaRPr>
          </a:p>
          <a:p>
            <a:pPr algn="ctr">
              <a:lnSpc>
                <a:spcPct val="150000"/>
              </a:lnSpc>
            </a:pPr>
            <a:r>
              <a:rPr lang="zh-CN" altLang="en-US" b="1" dirty="0">
                <a:solidFill>
                  <a:schemeClr val="bg1"/>
                </a:solidFill>
                <a:latin typeface="Bebas" pitchFamily="2" charset="0"/>
                <a:ea typeface="微软雅黑" panose="020B0503020204020204" charset="-122"/>
                <a:sym typeface="Bebas" pitchFamily="2" charset="0"/>
              </a:rPr>
              <a:t>疗效更优</a:t>
            </a:r>
          </a:p>
          <a:p>
            <a:pPr algn="ctr">
              <a:lnSpc>
                <a:spcPct val="150000"/>
              </a:lnSpc>
            </a:pPr>
            <a:endParaRPr lang="zh-CN" altLang="en-US" b="1" dirty="0">
              <a:solidFill>
                <a:schemeClr val="bg1"/>
              </a:solidFill>
              <a:latin typeface="Bebas" pitchFamily="2" charset="0"/>
              <a:ea typeface="微软雅黑" panose="020B0503020204020204" charset="-122"/>
              <a:sym typeface="Bebas" pitchFamily="2" charset="0"/>
            </a:endParaRPr>
          </a:p>
        </p:txBody>
      </p:sp>
      <p:graphicFrame>
        <p:nvGraphicFramePr>
          <p:cNvPr id="7" name="表格 5"/>
          <p:cNvGraphicFramePr>
            <a:graphicFrameLocks noGrp="1"/>
          </p:cNvGraphicFramePr>
          <p:nvPr>
            <p:extLst>
              <p:ext uri="{D42A27DB-BD31-4B8C-83A1-F6EECF244321}">
                <p14:modId xmlns:p14="http://schemas.microsoft.com/office/powerpoint/2010/main" val="3150117967"/>
              </p:ext>
            </p:extLst>
          </p:nvPr>
        </p:nvGraphicFramePr>
        <p:xfrm>
          <a:off x="1810617" y="1349065"/>
          <a:ext cx="10033556" cy="3028188"/>
        </p:xfrm>
        <a:graphic>
          <a:graphicData uri="http://schemas.openxmlformats.org/drawingml/2006/table">
            <a:tbl>
              <a:tblPr firstRow="1" bandRow="1">
                <a:tableStyleId>{5C22544A-7EE6-4342-B048-85BDC9FD1C3A}</a:tableStyleId>
              </a:tblPr>
              <a:tblGrid>
                <a:gridCol w="10033556">
                  <a:extLst>
                    <a:ext uri="{9D8B030D-6E8A-4147-A177-3AD203B41FA5}">
                      <a16:colId xmlns:a16="http://schemas.microsoft.com/office/drawing/2014/main" val="20000"/>
                    </a:ext>
                  </a:extLst>
                </a:gridCol>
              </a:tblGrid>
              <a:tr h="2737175">
                <a:tc>
                  <a:txBody>
                    <a:bodyPr/>
                    <a:lstStyle/>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原研</a:t>
                      </a: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Ⅰ</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类新药</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治疗耐药菌感染的新型复方抗生素。   </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sz="1300" b="1" dirty="0">
                          <a:solidFill>
                            <a:srgbClr val="FF0000"/>
                          </a:solidFill>
                          <a:latin typeface="微软雅黑" panose="020B0503020204020204" charset="-122"/>
                          <a:ea typeface="微软雅黑" panose="020B0503020204020204" charset="-122"/>
                          <a:cs typeface="微软雅黑" panose="020B0503020204020204" charset="-122"/>
                          <a:sym typeface="+mn-ea"/>
                        </a:rPr>
                        <a:t>全球创新长效抗耐药复方</a:t>
                      </a:r>
                      <a:r>
                        <a:rPr sz="1300" b="0" dirty="0">
                          <a:solidFill>
                            <a:schemeClr val="tx1"/>
                          </a:solidFill>
                          <a:latin typeface="微软雅黑" panose="020B0503020204020204" charset="-122"/>
                          <a:ea typeface="微软雅黑" panose="020B0503020204020204" charset="-122"/>
                          <a:cs typeface="微软雅黑" panose="020B0503020204020204" charset="-122"/>
                          <a:sym typeface="+mn-ea"/>
                        </a:rPr>
                        <a:t>，创新利用舒巴坦抑灭 β-内酰胺酶活性后恢复需要较长时间，</a:t>
                      </a:r>
                      <a:r>
                        <a:rPr sz="1300" b="0" kern="1200" dirty="0">
                          <a:solidFill>
                            <a:schemeClr val="tx1"/>
                          </a:solidFill>
                          <a:latin typeface="微软雅黑" panose="020B0503020204020204" charset="-122"/>
                          <a:ea typeface="微软雅黑" panose="020B0503020204020204" charset="-122"/>
                          <a:cs typeface="微软雅黑" panose="020B0503020204020204" charset="-122"/>
                          <a:sym typeface="+mn-ea"/>
                        </a:rPr>
                        <a:t>而长半衰期的头孢曲松可在细菌微环境中维持较高浓度，发挥持续杀抑细菌的作用和抑制产酶能力作用，达到长效抗耐药杀菌增效效果</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多维动态评估长半衰期药物头孢曲松钠舒巴坦钠复方抗菌协同效应及其机制</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研究报告显示，</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长半衰期抗菌药头孢曲松舒巴坦钠具有良好的抗菌协同效应，在提升抗菌疗效和减少给药频次上具有更好的临床优势</a:t>
                      </a:r>
                      <a:r>
                        <a:rPr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盛京医院的体外</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PK/PD</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研究报告</a:t>
                      </a:r>
                      <a:r>
                        <a:rPr lang="en-US" altLang="zh-CN"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sym typeface="+mn-ea"/>
                        </a:rPr>
                        <a:t>证明，显示</a:t>
                      </a:r>
                      <a:r>
                        <a:rPr lang="zh-CN" altLang="en-US" sz="1300" dirty="0">
                          <a:solidFill>
                            <a:srgbClr val="FF0000"/>
                          </a:solidFill>
                          <a:latin typeface="微软雅黑" panose="020B0503020204020204" charset="-122"/>
                          <a:ea typeface="微软雅黑" panose="020B0503020204020204" charset="-122"/>
                          <a:cs typeface="微软雅黑" panose="020B0503020204020204" charset="-122"/>
                          <a:sym typeface="+mn-ea"/>
                        </a:rPr>
                        <a:t>注射用头孢曲松钠舒巴坦钠</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杀菌协同作用更优于对照药物</a:t>
                      </a: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注射用头孢哌酮钠舒巴坦钠</a:t>
                      </a: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(2:1)</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en-US"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2024</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sym typeface="+mn-ea"/>
                        </a:rPr>
                        <a:t>年新修订说明书增适应范围：</a:t>
                      </a:r>
                      <a:r>
                        <a:rPr lang="zh-CN" altLang="zh-CN" sz="1300" b="1" dirty="0">
                          <a:solidFill>
                            <a:srgbClr val="FF0000"/>
                          </a:solidFill>
                          <a:latin typeface="微软雅黑" panose="020B0503020204020204" charset="-122"/>
                          <a:ea typeface="微软雅黑" panose="020B0503020204020204" charset="-122"/>
                          <a:cs typeface="微软雅黑" panose="020B0503020204020204" charset="-122"/>
                          <a:sym typeface="+mn-ea"/>
                        </a:rPr>
                        <a:t>膀胱炎和肾盂肾炎</a:t>
                      </a:r>
                      <a:r>
                        <a:rPr lang="zh-CN" altLang="en-US" sz="1300" b="1" dirty="0">
                          <a:solidFill>
                            <a:schemeClr val="tx1"/>
                          </a:solidFill>
                          <a:latin typeface="微软雅黑" panose="020B0503020204020204" charset="-122"/>
                          <a:ea typeface="微软雅黑" panose="020B0503020204020204" charset="-122"/>
                          <a:cs typeface="微软雅黑" panose="020B0503020204020204" charset="-122"/>
                          <a:sym typeface="+mn-ea"/>
                        </a:rPr>
                        <a:t>。</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注射用头孢曲松钠舒巴坦钠是</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高稳定性高效组合物</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，稳定性可达</a:t>
                      </a:r>
                      <a:r>
                        <a:rPr lang="en-US" altLang="zh-CN" sz="1300" b="0" dirty="0">
                          <a:solidFill>
                            <a:schemeClr val="tx1"/>
                          </a:solidFill>
                          <a:latin typeface="微软雅黑" panose="020B0503020204020204" charset="-122"/>
                          <a:ea typeface="微软雅黑" panose="020B0503020204020204" charset="-122"/>
                          <a:cs typeface="微软雅黑" panose="020B0503020204020204" charset="-122"/>
                        </a:rPr>
                        <a:t>36 </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个月，临床用药与常规输液可以</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任意比例稀释给药</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，溶解性好，不分解，不产生不溶结晶物和致敏高聚物，是长效复方抗生素，更符合时间依赖型药物用药需求，</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缩短疗程</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a:t>
                      </a:r>
                    </a:p>
                    <a:p>
                      <a:pPr marL="342900" marR="0" lvl="0" indent="-342900" algn="l" defTabSz="685800" rtl="0" eaLnBrk="1" fontAlgn="auto" latinLnBrk="0" hangingPunct="1">
                        <a:lnSpc>
                          <a:spcPct val="150000"/>
                        </a:lnSpc>
                        <a:spcBef>
                          <a:spcPts val="0"/>
                        </a:spcBef>
                        <a:spcAft>
                          <a:spcPts val="0"/>
                        </a:spcAft>
                        <a:buClr>
                          <a:srgbClr val="000000"/>
                        </a:buClr>
                        <a:buSzTx/>
                        <a:buFont typeface="+mj-lt"/>
                        <a:buAutoNum type="arabicPeriod"/>
                        <a:defRPr/>
                      </a:pP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规格上</a:t>
                      </a:r>
                      <a:r>
                        <a:rPr lang="en-US" altLang="zh-CN" sz="1300" b="0" dirty="0">
                          <a:solidFill>
                            <a:schemeClr val="tx1"/>
                          </a:solidFill>
                          <a:latin typeface="微软雅黑" panose="020B0503020204020204" charset="-122"/>
                          <a:ea typeface="微软雅黑" panose="020B0503020204020204" charset="-122"/>
                          <a:cs typeface="微软雅黑" panose="020B0503020204020204" charset="-122"/>
                        </a:rPr>
                        <a:t>0.75g</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300" b="0" dirty="0">
                          <a:solidFill>
                            <a:schemeClr val="tx1"/>
                          </a:solidFill>
                          <a:latin typeface="微软雅黑" panose="020B0503020204020204" charset="-122"/>
                          <a:ea typeface="微软雅黑" panose="020B0503020204020204" charset="-122"/>
                          <a:cs typeface="微软雅黑" panose="020B0503020204020204" charset="-122"/>
                        </a:rPr>
                        <a:t>1.5g</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更适合儿童</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和</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老年人</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以及</a:t>
                      </a:r>
                      <a:r>
                        <a:rPr lang="zh-CN" altLang="en-US" sz="1300" b="1" dirty="0">
                          <a:solidFill>
                            <a:srgbClr val="FF0000"/>
                          </a:solidFill>
                          <a:latin typeface="微软雅黑" panose="020B0503020204020204" charset="-122"/>
                          <a:ea typeface="微软雅黑" panose="020B0503020204020204" charset="-122"/>
                          <a:cs typeface="微软雅黑" panose="020B0503020204020204" charset="-122"/>
                        </a:rPr>
                        <a:t>肾功能不全者</a:t>
                      </a:r>
                      <a:r>
                        <a:rPr lang="zh-CN" altLang="en-US" sz="1300" b="0" dirty="0">
                          <a:solidFill>
                            <a:schemeClr val="tx1"/>
                          </a:solidFill>
                          <a:latin typeface="微软雅黑" panose="020B0503020204020204" charset="-122"/>
                          <a:ea typeface="微软雅黑" panose="020B0503020204020204" charset="-122"/>
                          <a:cs typeface="微软雅黑" panose="020B0503020204020204" charset="-122"/>
                        </a:rPr>
                        <a:t>使用。</a:t>
                      </a:r>
                    </a:p>
                  </a:txBody>
                  <a:tcPr anchor="ctr">
                    <a:solidFill>
                      <a:schemeClr val="bg1">
                        <a:lumMod val="95000"/>
                      </a:schemeClr>
                    </a:solidFill>
                  </a:tcPr>
                </a:tc>
                <a:extLst>
                  <a:ext uri="{0D108BD9-81ED-4DB2-BD59-A6C34878D82A}">
                    <a16:rowId xmlns:a16="http://schemas.microsoft.com/office/drawing/2014/main" val="10000"/>
                  </a:ext>
                </a:extLst>
              </a:tr>
            </a:tbl>
          </a:graphicData>
        </a:graphic>
      </p:graphicFrame>
      <p:grpSp>
        <p:nvGrpSpPr>
          <p:cNvPr id="2" name="组合 1"/>
          <p:cNvGrpSpPr/>
          <p:nvPr/>
        </p:nvGrpSpPr>
        <p:grpSpPr>
          <a:xfrm>
            <a:off x="320696" y="4580454"/>
            <a:ext cx="11523477" cy="2186740"/>
            <a:chOff x="291744" y="1590674"/>
            <a:chExt cx="11102261" cy="1716831"/>
          </a:xfrm>
        </p:grpSpPr>
        <p:sp>
          <p:nvSpPr>
            <p:cNvPr id="4" name="矩形 3"/>
            <p:cNvSpPr/>
            <p:nvPr/>
          </p:nvSpPr>
          <p:spPr>
            <a:xfrm>
              <a:off x="368767" y="1688118"/>
              <a:ext cx="10827103" cy="1344785"/>
            </a:xfrm>
            <a:prstGeom prst="rect">
              <a:avLst/>
            </a:prstGeom>
          </p:spPr>
          <p:txBody>
            <a:bodyPr wrap="square">
              <a:spAutoFit/>
            </a:bodyPr>
            <a:lstStyle/>
            <a:p>
              <a:pPr marL="285750" indent="-285750">
                <a:lnSpc>
                  <a:spcPct val="150000"/>
                </a:lnSpc>
                <a:buClr>
                  <a:srgbClr val="000000"/>
                </a:buClr>
                <a:buFont typeface="Wingdings" panose="05000000000000000000" pitchFamily="2" charset="2"/>
                <a:buChar char="Ø"/>
              </a:pP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独家新药</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，是治疗耐药菌感染的新型复方抗生素，</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特别适用</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于</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各种难治性的淋病奈瑟菌所引起的泌尿生殖系统感染</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的治疗。</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有效治疗膀胱炎和肾盂肾炎，特别对奈瑟菌感染的脑膜炎和前列腺炎以及性病优效。</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pitchFamily="2" charset="2"/>
                <a:buChar char="Ø"/>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获得</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长沙市科学技术进步奖</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2021</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年科学技术成果证书</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pitchFamily="2" charset="2"/>
                <a:buChar char="Ø"/>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产品质量标准创新：</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2016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年国家药监局批准执行新标准</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YBH00882016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Wingdings" panose="05000000000000000000" pitchFamily="2" charset="2"/>
                <a:buChar char="Ø"/>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获得</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五项发明专利</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ZL201010539482.X</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ZL201610947706.8</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p>
              <a:pPr>
                <a:lnSpc>
                  <a:spcPct val="150000"/>
                </a:lnSpc>
              </a:pP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      ZL202010092252.7</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US10668079</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以及</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JP2019522306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p>
          </p:txBody>
        </p:sp>
        <p:sp>
          <p:nvSpPr>
            <p:cNvPr id="8" name="矩形: 圆角 7"/>
            <p:cNvSpPr/>
            <p:nvPr/>
          </p:nvSpPr>
          <p:spPr>
            <a:xfrm>
              <a:off x="291744" y="1590674"/>
              <a:ext cx="11102261" cy="1716831"/>
            </a:xfrm>
            <a:prstGeom prst="roundRect">
              <a:avLst/>
            </a:prstGeom>
            <a:noFill/>
            <a:ln w="22225">
              <a:solidFill>
                <a:schemeClr val="accent1">
                  <a:shade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矩形 10"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899795" y="892175"/>
            <a:ext cx="10360025" cy="530225"/>
          </a:xfrm>
          <a:prstGeom prst="rect">
            <a:avLst/>
          </a:prstGeom>
        </p:spPr>
        <p:txBody>
          <a:bodyPr wrap="square">
            <a:noAutofit/>
          </a:bodyPr>
          <a:lstStyle/>
          <a:p>
            <a:pPr fontAlgn="base">
              <a:spcBef>
                <a:spcPct val="0"/>
              </a:spcBef>
              <a:spcAft>
                <a:spcPct val="0"/>
              </a:spcAft>
              <a:defRPr/>
            </a:pPr>
            <a:r>
              <a:rPr sz="2000" b="1" dirty="0">
                <a:latin typeface="微软雅黑" panose="020B0503020204020204" charset="-122"/>
                <a:ea typeface="微软雅黑" panose="020B0503020204020204" charset="-122"/>
                <a:cs typeface="微软雅黑" panose="020B0503020204020204" charset="-122"/>
              </a:rPr>
              <a:t>Ⅰ类新药，</a:t>
            </a:r>
            <a:r>
              <a:rPr lang="zh-CN" sz="2000" b="1" dirty="0">
                <a:latin typeface="微软雅黑" panose="020B0503020204020204" charset="-122"/>
                <a:ea typeface="微软雅黑" panose="020B0503020204020204" charset="-122"/>
                <a:cs typeface="微软雅黑" panose="020B0503020204020204" charset="-122"/>
              </a:rPr>
              <a:t>多项</a:t>
            </a:r>
            <a:r>
              <a:rPr sz="2000" b="1" dirty="0">
                <a:latin typeface="微软雅黑" panose="020B0503020204020204" charset="-122"/>
                <a:ea typeface="微软雅黑" panose="020B0503020204020204" charset="-122"/>
                <a:cs typeface="微软雅黑" panose="020B0503020204020204" charset="-122"/>
              </a:rPr>
              <a:t>发明专利</a:t>
            </a:r>
            <a:r>
              <a:rPr lang="zh-CN" sz="2000" b="1" dirty="0">
                <a:latin typeface="微软雅黑" panose="020B0503020204020204" charset="-122"/>
                <a:ea typeface="微软雅黑" panose="020B0503020204020204" charset="-122"/>
                <a:cs typeface="微软雅黑" panose="020B0503020204020204" charset="-122"/>
              </a:rPr>
              <a:t>，长半衰期</a:t>
            </a:r>
            <a:r>
              <a:rPr lang="zh-CN" sz="2000" b="1" dirty="0">
                <a:solidFill>
                  <a:srgbClr val="FF0000"/>
                </a:solidFill>
                <a:latin typeface="微软雅黑" panose="020B0503020204020204" charset="-122"/>
                <a:ea typeface="微软雅黑" panose="020B0503020204020204" charset="-122"/>
                <a:cs typeface="微软雅黑" panose="020B0503020204020204" charset="-122"/>
              </a:rPr>
              <a:t>头孢曲松和</a:t>
            </a:r>
            <a:r>
              <a:rPr lang="zh-CN" altLang="en-US" sz="2000" b="1" dirty="0">
                <a:solidFill>
                  <a:srgbClr val="FF0000"/>
                </a:solidFill>
                <a:latin typeface="微软雅黑" panose="020B0503020204020204" charset="-122"/>
                <a:ea typeface="微软雅黑" panose="020B0503020204020204" charset="-122"/>
                <a:cs typeface="微软雅黑" panose="020B0503020204020204" charset="-122"/>
              </a:rPr>
              <a:t>舒巴坦组方，</a:t>
            </a:r>
            <a:r>
              <a:rPr lang="zh-CN" sz="2000" b="1" dirty="0">
                <a:solidFill>
                  <a:srgbClr val="FF0000"/>
                </a:solidFill>
                <a:latin typeface="微软雅黑" panose="020B0503020204020204" charset="-122"/>
                <a:ea typeface="微软雅黑" panose="020B0503020204020204" charset="-122"/>
                <a:cs typeface="微软雅黑" panose="020B0503020204020204" charset="-122"/>
              </a:rPr>
              <a:t>杀菌协同效应更长，</a:t>
            </a:r>
            <a:r>
              <a:rPr sz="2000" b="1" dirty="0">
                <a:solidFill>
                  <a:srgbClr val="FF0000"/>
                </a:solidFill>
                <a:latin typeface="微软雅黑" panose="020B0503020204020204" charset="-122"/>
                <a:ea typeface="微软雅黑" panose="020B0503020204020204" charset="-122"/>
                <a:cs typeface="微软雅黑" panose="020B0503020204020204" charset="-122"/>
              </a:rPr>
              <a:t>疗效更优</a:t>
            </a:r>
          </a:p>
        </p:txBody>
      </p:sp>
      <p:pic>
        <p:nvPicPr>
          <p:cNvPr id="12" name="图片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92183" y="5169861"/>
            <a:ext cx="1108346" cy="1567504"/>
          </a:xfrm>
          <a:prstGeom prst="rect">
            <a:avLst/>
          </a:prstGeom>
        </p:spPr>
      </p:pic>
      <p:pic>
        <p:nvPicPr>
          <p:cNvPr id="14" name="图片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704475" y="5183229"/>
            <a:ext cx="1017332" cy="1434732"/>
          </a:xfrm>
          <a:prstGeom prst="rect">
            <a:avLst/>
          </a:prstGeom>
        </p:spPr>
      </p:pic>
      <p:pic>
        <p:nvPicPr>
          <p:cNvPr id="16" name="图片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640741" y="5175432"/>
            <a:ext cx="1038700" cy="1467784"/>
          </a:xfrm>
          <a:prstGeom prst="rect">
            <a:avLst/>
          </a:prstGeom>
        </p:spPr>
      </p:pic>
      <p:pic>
        <p:nvPicPr>
          <p:cNvPr id="22" name="图片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94181" y="5191450"/>
            <a:ext cx="2114259" cy="1497486"/>
          </a:xfrm>
          <a:prstGeom prst="rect">
            <a:avLst/>
          </a:prstGeom>
        </p:spPr>
      </p:pic>
      <p:sp>
        <p:nvSpPr>
          <p:cNvPr id="3" name="PA_文本框 4"/>
          <p:cNvSpPr txBox="1"/>
          <p:nvPr>
            <p:custDataLst>
              <p:tags r:id="rId1"/>
            </p:custDataLst>
          </p:nvPr>
        </p:nvSpPr>
        <p:spPr>
          <a:xfrm>
            <a:off x="828040" y="264160"/>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创新性</a:t>
            </a:r>
            <a:r>
              <a:rPr lang="en-US" altLang="zh-CN" sz="2000" b="1" dirty="0">
                <a:latin typeface="微软雅黑" panose="020B0503020204020204" charset="-122"/>
                <a:ea typeface="微软雅黑" panose="020B0503020204020204" charset="-122"/>
                <a:sym typeface="+mn-ea"/>
              </a:rPr>
              <a:t>(1/1)</a:t>
            </a:r>
          </a:p>
        </p:txBody>
      </p:sp>
      <p:sp>
        <p:nvSpPr>
          <p:cNvPr id="5" name="圆角矩形 4"/>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04</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306830" y="1058545"/>
            <a:ext cx="9034145" cy="460375"/>
          </a:xfrm>
          <a:prstGeom prst="rect">
            <a:avLst/>
          </a:prstGeom>
        </p:spPr>
        <p:txBody>
          <a:bodyPr wrap="square">
            <a:spAutoFit/>
          </a:bodyPr>
          <a:lstStyle/>
          <a:p>
            <a:pPr algn="ctr" fontAlgn="base">
              <a:spcBef>
                <a:spcPct val="0"/>
              </a:spcBef>
              <a:spcAft>
                <a:spcPct val="0"/>
              </a:spcAft>
              <a:defRPr/>
            </a:pPr>
            <a:r>
              <a:rPr lang="zh-CN" altLang="en-US" sz="2400" b="1" dirty="0">
                <a:latin typeface="微软雅黑" panose="020B0503020204020204" charset="-122"/>
                <a:ea typeface="微软雅黑" panose="020B0503020204020204" charset="-122"/>
              </a:rPr>
              <a:t>注射用头孢曲松钠舒巴坦钠弥补目录短板，对基金影响有限</a:t>
            </a:r>
          </a:p>
        </p:txBody>
      </p:sp>
      <p:grpSp>
        <p:nvGrpSpPr>
          <p:cNvPr id="13" name="组合 12"/>
          <p:cNvGrpSpPr/>
          <p:nvPr/>
        </p:nvGrpSpPr>
        <p:grpSpPr>
          <a:xfrm>
            <a:off x="1164590" y="1641475"/>
            <a:ext cx="9550400" cy="5309524"/>
            <a:chOff x="831689" y="1459594"/>
            <a:chExt cx="9170113" cy="5309434"/>
          </a:xfrm>
        </p:grpSpPr>
        <p:grpSp>
          <p:nvGrpSpPr>
            <p:cNvPr id="2" name="组合 1"/>
            <p:cNvGrpSpPr/>
            <p:nvPr/>
          </p:nvGrpSpPr>
          <p:grpSpPr>
            <a:xfrm>
              <a:off x="967975" y="1580800"/>
              <a:ext cx="9033827" cy="5188228"/>
              <a:chOff x="390526" y="1282041"/>
              <a:chExt cx="13465363" cy="5188228"/>
            </a:xfrm>
          </p:grpSpPr>
          <p:sp>
            <p:nvSpPr>
              <p:cNvPr id="16" name="矩形 15"/>
              <p:cNvSpPr/>
              <p:nvPr/>
            </p:nvSpPr>
            <p:spPr>
              <a:xfrm>
                <a:off x="1865973" y="4311941"/>
                <a:ext cx="3215074" cy="2158328"/>
              </a:xfrm>
              <a:prstGeom prst="rect">
                <a:avLst/>
              </a:prstGeom>
            </p:spPr>
            <p:txBody>
              <a:bodyPr wrap="square">
                <a:spAutoFit/>
              </a:bodyPr>
              <a:lstStyle/>
              <a:p>
                <a:pPr>
                  <a:lnSpc>
                    <a:spcPct val="120000"/>
                  </a:lnSpc>
                </a:pPr>
                <a:r>
                  <a:rPr lang="zh-CN" altLang="en-US" sz="1400" dirty="0">
                    <a:solidFill>
                      <a:schemeClr val="bg1"/>
                    </a:solidFill>
                    <a:latin typeface="微软雅黑" panose="020B0503020204020204" charset="-122"/>
                    <a:ea typeface="微软雅黑" panose="020B0503020204020204" charset="-122"/>
                    <a:sym typeface="Bebas" pitchFamily="2" charset="0"/>
                  </a:rPr>
                  <a:t>符合国家卫健委的</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抗菌药物临床应用分级管理目录</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，临床使用中能遵循规范合理使用，滥用或超说明书用药可能性较小，并在同类抗菌素药物中具有优效、安全、经济的特点。</a:t>
                </a:r>
              </a:p>
            </p:txBody>
          </p:sp>
          <p:sp>
            <p:nvSpPr>
              <p:cNvPr id="11" name="文本框 10"/>
              <p:cNvSpPr txBox="1"/>
              <p:nvPr>
                <p:custDataLst>
                  <p:tags r:id="rId3"/>
                </p:custDataLst>
              </p:nvPr>
            </p:nvSpPr>
            <p:spPr>
              <a:xfrm>
                <a:off x="390526" y="1893536"/>
                <a:ext cx="6682481" cy="4283637"/>
              </a:xfrm>
              <a:prstGeom prst="rect">
                <a:avLst/>
              </a:prstGeom>
              <a:noFill/>
              <a:ln>
                <a:solidFill>
                  <a:schemeClr val="bg2">
                    <a:lumMod val="75000"/>
                  </a:schemeClr>
                </a:solidFill>
                <a:prstDash val="dash"/>
              </a:ln>
            </p:spPr>
            <p:txBody>
              <a:bodyPr wrap="square" rtlCol="0">
                <a:noAutofit/>
              </a:bodyPr>
              <a:lstStyle/>
              <a:p>
                <a:pPr marL="171450" marR="0" lvl="0" indent="-171450" algn="l" defTabSz="914400" rtl="0" eaLnBrk="1" fontAlgn="auto" latinLnBrk="0" hangingPunct="1">
                  <a:lnSpc>
                    <a:spcPct val="130000"/>
                  </a:lnSpc>
                  <a:spcBef>
                    <a:spcPts val="0"/>
                  </a:spcBef>
                  <a:spcAft>
                    <a:spcPts val="0"/>
                  </a:spcAft>
                  <a:buClrTx/>
                  <a:buSzTx/>
                  <a:buFont typeface="Wingdings" panose="05000000000000000000" pitchFamily="2" charset="2"/>
                  <a:buChar char="p"/>
                  <a:defRPr/>
                </a:pPr>
                <a:r>
                  <a:rPr kumimoji="0" lang="zh-CN" altLang="en-US"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目录中头孢噻肟钠他唑巴坦钠存在以下缺点：</a:t>
                </a:r>
                <a:endParaRPr kumimoji="0" lang="en-US" altLang="zh-CN" sz="14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Arial" panose="020B0604020202020204" pitchFamily="34" charset="0"/>
                  <a:buChar char="•"/>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需要一天两次以上用药，门诊依从性较差；</a:t>
                </a: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头孢噻肟主要经过肾脏排泄，肾功能不全需减量；</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主要应用于肠杆菌感染；</a:t>
                </a: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30000"/>
                  </a:lnSpc>
                  <a:spcBef>
                    <a:spcPts val="0"/>
                  </a:spcBef>
                  <a:spcAft>
                    <a:spcPts val="0"/>
                  </a:spcAft>
                  <a:buClrTx/>
                  <a:buSzTx/>
                  <a:buFont typeface="Wingdings" panose="05000000000000000000" pitchFamily="2" charset="2"/>
                  <a:buChar char="p"/>
                  <a:defRPr/>
                </a:pPr>
                <a:r>
                  <a:rPr lang="zh-CN" altLang="en-US" sz="1400" b="1" dirty="0">
                    <a:solidFill>
                      <a:prstClr val="black"/>
                    </a:solidFill>
                    <a:latin typeface="微软雅黑" panose="020B0503020204020204" charset="-122"/>
                    <a:ea typeface="微软雅黑" panose="020B0503020204020204" charset="-122"/>
                    <a:cs typeface="微软雅黑" panose="020B0503020204020204" charset="-122"/>
                    <a:sym typeface="+mn-ea"/>
                  </a:rPr>
                  <a:t>头孢曲松钠舒巴坦钠弥补了上述短板：</a:t>
                </a:r>
                <a:endParaRPr lang="en-US" altLang="zh-CN" sz="1400" b="1"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为产</a:t>
                </a:r>
                <a:r>
                  <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rPr>
                  <a:t>ESBLs</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多重耐药菌感染提供了一种更安全长效的新治疗方案</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latin typeface="微软雅黑" panose="020B0503020204020204" charset="-122"/>
                    <a:ea typeface="微软雅黑" panose="020B0503020204020204" charset="-122"/>
                    <a:cs typeface="微软雅黑" panose="020B0503020204020204" charset="-122"/>
                  </a:rPr>
                  <a:t>临床唯一可以</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一天</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1～2</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次用药</a:t>
                </a:r>
                <a:r>
                  <a:rPr lang="zh-CN" altLang="en-US" sz="1400" dirty="0">
                    <a:latin typeface="微软雅黑" panose="020B0503020204020204" charset="-122"/>
                    <a:ea typeface="微软雅黑" panose="020B0503020204020204" charset="-122"/>
                    <a:cs typeface="微软雅黑" panose="020B0503020204020204" charset="-122"/>
                  </a:rPr>
                  <a:t>的抗耐药复方制剂</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，能减少医疗资源占用</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是脑膜炎首选头孢菌素，能通过血脑屏障，并且</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为膀胱炎和肾盂肾炎，淋病</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梅毒提升药物可及性</a:t>
                </a:r>
                <a:endPar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endParaRPr>
              </a:p>
              <a:p>
                <a:pPr marL="171450" indent="-171450" defTabSz="914400">
                  <a:lnSpc>
                    <a:spcPct val="130000"/>
                  </a:lnSpc>
                  <a:buFont typeface="Arial" panose="020B0604020202020204" pitchFamily="34" charset="0"/>
                  <a:buChar char="•"/>
                  <a:defRPr/>
                </a:pP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对淋病奈瑟菌、脑膜炎奈瑟菌有更高抗菌活性，</a:t>
                </a:r>
                <a:r>
                  <a:rPr lang="zh-CN" altLang="en-US" sz="140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有效应对奈瑟菌等耐药问题，</a:t>
                </a:r>
                <a:r>
                  <a:rPr lang="zh-CN" altLang="en-US" sz="1400" b="1"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弥补奈瑟菌脑膜炎、奈瑟菌淋病</a:t>
                </a:r>
                <a:r>
                  <a:rPr lang="zh-CN" altLang="en-US" sz="140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等疾病的</a:t>
                </a:r>
                <a:r>
                  <a:rPr lang="zh-CN" altLang="en-US" sz="1400" b="1"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用药目录短板</a:t>
                </a:r>
                <a:r>
                  <a:rPr lang="zh-CN" altLang="en-US" sz="140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，更好满足临床实际用药需求，为</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儿童脑膜炎</a:t>
                </a:r>
                <a:r>
                  <a:rPr lang="en-US" altLang="zh-CN" sz="1400" dirty="0">
                    <a:solidFill>
                      <a:prstClr val="black"/>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prstClr val="black"/>
                    </a:solidFill>
                    <a:latin typeface="微软雅黑" panose="020B0503020204020204" charset="-122"/>
                    <a:ea typeface="微软雅黑" panose="020B0503020204020204" charset="-122"/>
                    <a:cs typeface="微软雅黑" panose="020B0503020204020204" charset="-122"/>
                    <a:sym typeface="+mn-ea"/>
                  </a:rPr>
                  <a:t>神经系统感染增加新选择。</a:t>
                </a: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l"/>
                  <a:defRPr/>
                </a:pP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defRPr/>
                </a:pPr>
                <a:endPar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p:txBody>
          </p:sp>
          <p:sp>
            <p:nvSpPr>
              <p:cNvPr id="21" name="对角圆角矩形 2"/>
              <p:cNvSpPr/>
              <p:nvPr/>
            </p:nvSpPr>
            <p:spPr>
              <a:xfrm>
                <a:off x="1411413" y="1282041"/>
                <a:ext cx="3112456" cy="490258"/>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chemeClr val="bg1"/>
                    </a:solidFill>
                    <a:effectLst/>
                    <a:uLnTx/>
                    <a:uFillTx/>
                    <a:latin typeface="微软雅黑" panose="020B0503020204020204" charset="-122"/>
                    <a:ea typeface="微软雅黑" panose="020B0503020204020204" charset="-122"/>
                    <a:sym typeface="+mn-ea"/>
                  </a:rPr>
                  <a:t>弥补目录短板</a:t>
                </a:r>
              </a:p>
            </p:txBody>
          </p:sp>
          <p:sp>
            <p:nvSpPr>
              <p:cNvPr id="25" name="对角圆角矩形 2"/>
              <p:cNvSpPr/>
              <p:nvPr/>
            </p:nvSpPr>
            <p:spPr>
              <a:xfrm>
                <a:off x="9397057" y="1284692"/>
                <a:ext cx="2981747" cy="434916"/>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defRPr/>
                </a:pPr>
                <a:r>
                  <a:rPr lang="zh-CN" altLang="en-US" b="1" dirty="0">
                    <a:solidFill>
                      <a:schemeClr val="bg1"/>
                    </a:solidFill>
                    <a:latin typeface="微软雅黑" panose="020B0503020204020204" charset="-122"/>
                    <a:ea typeface="微软雅黑" panose="020B0503020204020204" charset="-122"/>
                    <a:sym typeface="+mn-ea"/>
                  </a:rPr>
                  <a:t>临床易于管理</a:t>
                </a:r>
              </a:p>
            </p:txBody>
          </p:sp>
          <p:sp>
            <p:nvSpPr>
              <p:cNvPr id="26" name="文本框 25"/>
              <p:cNvSpPr txBox="1"/>
              <p:nvPr>
                <p:custDataLst>
                  <p:tags r:id="rId4"/>
                </p:custDataLst>
              </p:nvPr>
            </p:nvSpPr>
            <p:spPr>
              <a:xfrm>
                <a:off x="8409483" y="1890267"/>
                <a:ext cx="5446406" cy="2671298"/>
              </a:xfrm>
              <a:prstGeom prst="rect">
                <a:avLst/>
              </a:prstGeom>
              <a:noFill/>
              <a:ln>
                <a:solidFill>
                  <a:schemeClr val="bg2">
                    <a:lumMod val="75000"/>
                  </a:schemeClr>
                </a:solidFill>
                <a:prstDash val="dash"/>
              </a:ln>
            </p:spPr>
            <p:txBody>
              <a:bodyPr wrap="square" rtlCol="0">
                <a:noAutofit/>
              </a:bodyPr>
              <a:lstStyle/>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本品</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适应症明确</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，仅</a:t>
                </a:r>
                <a:r>
                  <a:rPr lang="zh-CN" altLang="en-US" sz="1400" b="1" dirty="0">
                    <a:solidFill>
                      <a:srgbClr val="FF0000"/>
                    </a:solidFill>
                    <a:latin typeface="微软雅黑" panose="020B0503020204020204" charset="-122"/>
                    <a:ea typeface="微软雅黑" panose="020B0503020204020204" charset="-122"/>
                    <a:sym typeface="+mn-ea"/>
                  </a:rPr>
                  <a:t>用于单方耐药而对本复方敏感的患者</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，临床管理中需有明确药敏结果支持病原菌目标治疗</a:t>
                </a: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抗菌药物实行</a:t>
                </a:r>
                <a:r>
                  <a:rPr lang="zh-CN" altLang="en-US" sz="1400" b="1" dirty="0">
                    <a:solidFill>
                      <a:srgbClr val="FF0000"/>
                    </a:solidFill>
                    <a:latin typeface="微软雅黑" panose="020B0503020204020204" charset="-122"/>
                    <a:ea typeface="微软雅黑" panose="020B0503020204020204" charset="-122"/>
                    <a:sym typeface="+mn-ea"/>
                  </a:rPr>
                  <a:t>分级管理</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，临床应用要求严格，不存在滥用风险</a:t>
                </a: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能有效</a:t>
                </a:r>
                <a:r>
                  <a:rPr lang="zh-CN" altLang="en-US" sz="1400" b="1" dirty="0">
                    <a:solidFill>
                      <a:srgbClr val="FF0000"/>
                    </a:solidFill>
                    <a:latin typeface="微软雅黑" panose="020B0503020204020204" charset="-122"/>
                    <a:ea typeface="微软雅黑" panose="020B0503020204020204" charset="-122"/>
                    <a:sym typeface="+mn-ea"/>
                  </a:rPr>
                  <a:t>透过血脑屏障</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，特别对颅内感染患者</a:t>
                </a:r>
                <a:endPar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endParaRPr>
              </a:p>
              <a:p>
                <a:pPr marL="171450" marR="0" lvl="0" indent="-171450" algn="l" defTabSz="914400" rtl="0" eaLnBrk="1" fontAlgn="auto" latinLnBrk="0" hangingPunct="1">
                  <a:lnSpc>
                    <a:spcPct val="150000"/>
                  </a:lnSpc>
                  <a:spcBef>
                    <a:spcPts val="0"/>
                  </a:spcBef>
                  <a:spcAft>
                    <a:spcPts val="0"/>
                  </a:spcAft>
                  <a:buClrTx/>
                  <a:buSzTx/>
                  <a:buFont typeface="Wingdings" panose="05000000000000000000" pitchFamily="2" charset="2"/>
                  <a:buChar char="p"/>
                  <a:defRPr/>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有</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明确儿童用法用量</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解决了临床上儿童用药的困境</a:t>
                </a:r>
                <a:endParaRPr kumimoji="0" lang="zh-CN" altLang="en-US" sz="1400" b="0"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cs typeface="微软雅黑" panose="020B0503020204020204" charset="-122"/>
                  <a:sym typeface="+mn-ea"/>
                </a:endParaRPr>
              </a:p>
            </p:txBody>
          </p:sp>
        </p:grpSp>
        <p:pic>
          <p:nvPicPr>
            <p:cNvPr id="4" name="图形 3" descr="列表 纯色填充"/>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31689" y="1494765"/>
              <a:ext cx="821193" cy="642376"/>
            </a:xfrm>
            <a:prstGeom prst="rect">
              <a:avLst/>
            </a:prstGeom>
          </p:spPr>
        </p:pic>
        <p:pic>
          <p:nvPicPr>
            <p:cNvPr id="8" name="图形 7" descr="药品 纯色填充"/>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96000" y="1459594"/>
              <a:ext cx="914400" cy="732670"/>
            </a:xfrm>
            <a:prstGeom prst="rect">
              <a:avLst/>
            </a:prstGeom>
          </p:spPr>
        </p:pic>
      </p:grpSp>
      <p:sp>
        <p:nvSpPr>
          <p:cNvPr id="3" name="PA_文本框 4"/>
          <p:cNvSpPr txBox="1"/>
          <p:nvPr>
            <p:custDataLst>
              <p:tags r:id="rId1"/>
            </p:custDataLst>
          </p:nvPr>
        </p:nvSpPr>
        <p:spPr>
          <a:xfrm>
            <a:off x="828040" y="264160"/>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cs typeface="微软雅黑" panose="020B0503020204020204" charset="-122"/>
                <a:sym typeface="+mn-ea"/>
              </a:rPr>
              <a:t>公平性</a:t>
            </a:r>
            <a:r>
              <a:rPr lang="en-US" altLang="zh-CN" sz="2000" b="1" dirty="0">
                <a:latin typeface="微软雅黑" panose="020B0503020204020204" charset="-122"/>
                <a:ea typeface="微软雅黑" panose="020B0503020204020204" charset="-122"/>
                <a:cs typeface="微软雅黑" panose="020B0503020204020204" charset="-122"/>
                <a:sym typeface="+mn-ea"/>
              </a:rPr>
              <a:t>(1/1)</a:t>
            </a:r>
          </a:p>
        </p:txBody>
      </p:sp>
      <p:sp>
        <p:nvSpPr>
          <p:cNvPr id="5" name="圆角矩形 4"/>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1875304" y="3210931"/>
            <a:ext cx="3126267" cy="1383030"/>
          </a:xfrm>
          <a:prstGeom prst="rect">
            <a:avLst/>
          </a:prstGeom>
        </p:spPr>
        <p:txBody>
          <a:bodyPr wrap="square">
            <a:spAutoFit/>
          </a:bodyPr>
          <a:lstStyle/>
          <a:p>
            <a:pPr>
              <a:lnSpc>
                <a:spcPct val="120000"/>
              </a:lnSpc>
            </a:pPr>
            <a:r>
              <a:rPr lang="zh-CN" altLang="en-US" sz="1400" dirty="0">
                <a:solidFill>
                  <a:schemeClr val="bg1"/>
                </a:solidFill>
                <a:latin typeface="微软雅黑" panose="020B0503020204020204" charset="-122"/>
                <a:ea typeface="微软雅黑" panose="020B0503020204020204" charset="-122"/>
                <a:sym typeface="Bebas" pitchFamily="2" charset="0"/>
              </a:rPr>
              <a:t>符合国家卫健委的</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抗菌药物临床应用分级管理目录</a:t>
            </a:r>
            <a:r>
              <a:rPr lang="en-US" altLang="zh-CN" sz="1400" dirty="0">
                <a:solidFill>
                  <a:schemeClr val="bg1"/>
                </a:solidFill>
                <a:latin typeface="微软雅黑" panose="020B0503020204020204" charset="-122"/>
                <a:ea typeface="微软雅黑" panose="020B0503020204020204" charset="-122"/>
                <a:sym typeface="Bebas" pitchFamily="2" charset="0"/>
              </a:rPr>
              <a:t>》</a:t>
            </a:r>
            <a:r>
              <a:rPr lang="zh-CN" altLang="en-US" sz="1400" dirty="0">
                <a:solidFill>
                  <a:schemeClr val="bg1"/>
                </a:solidFill>
                <a:latin typeface="微软雅黑" panose="020B0503020204020204" charset="-122"/>
                <a:ea typeface="微软雅黑" panose="020B0503020204020204" charset="-122"/>
                <a:sym typeface="Bebas" pitchFamily="2" charset="0"/>
              </a:rPr>
              <a:t>，临床使用中能遵循规范合理使用，滥用或超说明书用药可能性较小，并在同类抗菌素药物中具有优效、安全、经济的特点。</a:t>
            </a:r>
          </a:p>
        </p:txBody>
      </p:sp>
      <p:sp>
        <p:nvSpPr>
          <p:cNvPr id="6" name="对角圆角矩形 2"/>
          <p:cNvSpPr/>
          <p:nvPr/>
        </p:nvSpPr>
        <p:spPr>
          <a:xfrm>
            <a:off x="693381" y="4302632"/>
            <a:ext cx="2928613" cy="373393"/>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chemeClr val="bg1"/>
                </a:solidFill>
                <a:effectLst/>
                <a:uLnTx/>
                <a:uFillTx/>
                <a:latin typeface="微软雅黑" panose="020B0503020204020204" charset="-122"/>
                <a:ea typeface="微软雅黑" panose="020B0503020204020204" charset="-122"/>
                <a:sym typeface="+mn-ea"/>
              </a:rPr>
              <a:t>对公共卫生有积极影响</a:t>
            </a:r>
          </a:p>
        </p:txBody>
      </p:sp>
      <p:sp>
        <p:nvSpPr>
          <p:cNvPr id="7" name="文本框 6"/>
          <p:cNvSpPr txBox="1"/>
          <p:nvPr/>
        </p:nvSpPr>
        <p:spPr>
          <a:xfrm>
            <a:off x="684971" y="4719571"/>
            <a:ext cx="10794437" cy="1009015"/>
          </a:xfrm>
          <a:prstGeom prst="rect">
            <a:avLst/>
          </a:prstGeom>
          <a:noFill/>
          <a:ln>
            <a:solidFill>
              <a:schemeClr val="bg2">
                <a:lumMod val="75000"/>
              </a:schemeClr>
            </a:solidFill>
            <a:prstDash val="dash"/>
          </a:ln>
        </p:spPr>
        <p:txBody>
          <a:bodyPr wrap="square" rtlCol="0">
            <a:noAutofit/>
          </a:bodyPr>
          <a:lstStyle/>
          <a:p>
            <a:pPr marL="285750" indent="-285750" algn="l" fontAlgn="base">
              <a:lnSpc>
                <a:spcPct val="150000"/>
              </a:lnSpc>
              <a:spcBef>
                <a:spcPct val="0"/>
              </a:spcBef>
              <a:spcAft>
                <a:spcPct val="0"/>
              </a:spcAft>
              <a:buFont typeface="Arial" panose="020B0604020202020204" pitchFamily="34" charset="0"/>
              <a:buChar char="•"/>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中国乙类传染病</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淋病</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2021</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年总发病数</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12.8</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万人</a:t>
            </a:r>
            <a:r>
              <a:rPr lang="zh-CN" altLang="en-US" sz="1400" dirty="0">
                <a:latin typeface="微软雅黑" panose="020B0503020204020204" charset="-122"/>
                <a:ea typeface="微软雅黑" panose="020B0503020204020204" charset="-122"/>
                <a:cs typeface="微软雅黑" panose="020B0503020204020204" charset="-122"/>
              </a:rPr>
              <a:t>；</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细菌性脑膜炎</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年发病率约</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0.00124%</a:t>
            </a:r>
            <a:r>
              <a:rPr lang="en-US" altLang="zh-CN" sz="1400" dirty="0">
                <a:latin typeface="微软雅黑" panose="020B0503020204020204" charset="-122"/>
                <a:ea typeface="微软雅黑" panose="020B0503020204020204" charset="-122"/>
                <a:cs typeface="微软雅黑" panose="020B0503020204020204" charset="-122"/>
              </a:rPr>
              <a:t>,</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预计总患病人数约</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1.7</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万人</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产酶菌对头孢曲松的耐药率逐年增高，注射用头孢曲松钠舒巴坦钠</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有效治疗膀胱炎和肾盂肾炎，特别对奈瑟菌感染的脑膜炎和前列腺炎以及性病优效，</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微软雅黑" panose="020B0503020204020204" charset="-122"/>
                <a:sym typeface="+mn-ea"/>
              </a:rPr>
              <a:t>为国家防治相关感染疾病工作做出一定贡献，尤其是对耐药性研究工作做出重大贡献，保护和促进了公众健康。</a:t>
            </a:r>
          </a:p>
        </p:txBody>
      </p:sp>
      <p:sp>
        <p:nvSpPr>
          <p:cNvPr id="12" name="文本框 11"/>
          <p:cNvSpPr txBox="1"/>
          <p:nvPr>
            <p:custDataLst>
              <p:tags r:id="rId1"/>
            </p:custDataLst>
          </p:nvPr>
        </p:nvSpPr>
        <p:spPr>
          <a:xfrm>
            <a:off x="665629" y="3194942"/>
            <a:ext cx="10811264" cy="680658"/>
          </a:xfrm>
          <a:prstGeom prst="rect">
            <a:avLst/>
          </a:prstGeom>
          <a:noFill/>
          <a:ln>
            <a:solidFill>
              <a:schemeClr val="bg2">
                <a:lumMod val="75000"/>
              </a:schemeClr>
            </a:solidFill>
            <a:prstDash val="dash"/>
          </a:ln>
        </p:spPr>
        <p:txBody>
          <a:bodyPr wrap="square" rtlCol="0">
            <a:noAutofit/>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defRPr/>
            </a:pP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符合国家卫健委的</a:t>
            </a:r>
            <a:r>
              <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抗菌药物临床应用分级管理目录</a:t>
            </a:r>
            <a:r>
              <a:rPr kumimoji="0" lang="en-US" altLang="zh-CN"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，临床使用中能</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sym typeface="+mn-ea"/>
              </a:rPr>
              <a:t>遵循规范合理使用</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，滥用或超说明书用药可能性较小，并在同类抗菌素药物中具有</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sym typeface="+mn-ea"/>
              </a:rPr>
              <a:t>优效、安全、经济</a:t>
            </a:r>
            <a:r>
              <a:rPr kumimoji="0" lang="zh-CN" altLang="en-US" sz="14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的特点。</a:t>
            </a:r>
            <a:endParaRPr kumimoji="0" lang="zh-CN" altLang="en-US" sz="160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endParaRPr>
          </a:p>
          <a:p>
            <a:pPr marL="0" marR="0" lvl="0" indent="0" algn="l" defTabSz="914400" rtl="0" eaLnBrk="1" fontAlgn="auto" latinLnBrk="0" hangingPunct="1">
              <a:lnSpc>
                <a:spcPct val="15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endParaRPr>
          </a:p>
        </p:txBody>
      </p:sp>
      <p:sp>
        <p:nvSpPr>
          <p:cNvPr id="22" name="对角圆角矩形 2"/>
          <p:cNvSpPr/>
          <p:nvPr/>
        </p:nvSpPr>
        <p:spPr>
          <a:xfrm>
            <a:off x="662775" y="2773731"/>
            <a:ext cx="2928613" cy="379490"/>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b="1" i="0" u="none" strike="noStrike" kern="1200" cap="none" spc="0" normalizeH="0" baseline="0" noProof="0" dirty="0">
                <a:ln>
                  <a:noFill/>
                </a:ln>
                <a:solidFill>
                  <a:schemeClr val="bg1"/>
                </a:solidFill>
                <a:effectLst/>
                <a:uLnTx/>
                <a:uFillTx/>
                <a:latin typeface="微软雅黑" panose="020B0503020204020204" charset="-122"/>
                <a:ea typeface="微软雅黑" panose="020B0503020204020204" charset="-122"/>
                <a:sym typeface="+mn-ea"/>
              </a:rPr>
              <a:t>临床管理难度</a:t>
            </a:r>
          </a:p>
        </p:txBody>
      </p:sp>
      <p:sp>
        <p:nvSpPr>
          <p:cNvPr id="24" name="文本框 23"/>
          <p:cNvSpPr txBox="1"/>
          <p:nvPr>
            <p:custDataLst>
              <p:tags r:id="rId2"/>
            </p:custDataLst>
          </p:nvPr>
        </p:nvSpPr>
        <p:spPr>
          <a:xfrm>
            <a:off x="693382" y="1681308"/>
            <a:ext cx="10811264" cy="718392"/>
          </a:xfrm>
          <a:prstGeom prst="rect">
            <a:avLst/>
          </a:prstGeom>
          <a:noFill/>
          <a:ln>
            <a:solidFill>
              <a:schemeClr val="bg2">
                <a:lumMod val="75000"/>
              </a:schemeClr>
            </a:solidFill>
            <a:prstDash val="dash"/>
          </a:ln>
        </p:spPr>
        <p:txBody>
          <a:bodyPr wrap="square" rtlCol="0">
            <a:noAutofit/>
          </a:bodyPr>
          <a:lstStyle/>
          <a:p>
            <a:pPr marL="171450" lvl="0" indent="-171450">
              <a:lnSpc>
                <a:spcPct val="150000"/>
              </a:lnSpc>
              <a:buFont typeface="Arial" panose="020B0604020202020204" pitchFamily="34" charset="0"/>
              <a:buChar char="•"/>
            </a:pPr>
            <a:r>
              <a:rPr kumimoji="0" lang="zh-CN" altLang="en-US" sz="14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淋病、梅毒属于</a:t>
            </a:r>
            <a:r>
              <a:rPr kumimoji="0" lang="zh-CN" altLang="en-US" sz="1400" b="1" i="0" u="none" strike="noStrike" kern="1200" cap="none" spc="0" normalizeH="0" baseline="0" noProof="0" dirty="0">
                <a:ln>
                  <a:noFill/>
                </a:ln>
                <a:solidFill>
                  <a:srgbClr val="FF0000"/>
                </a:solidFill>
                <a:effectLst/>
                <a:uLnTx/>
                <a:uFillTx/>
                <a:latin typeface="微软雅黑" panose="020B0503020204020204" charset="-122"/>
                <a:ea typeface="微软雅黑" panose="020B0503020204020204" charset="-122"/>
                <a:sym typeface="+mn-ea"/>
              </a:rPr>
              <a:t>乙类传染病</a:t>
            </a:r>
            <a:r>
              <a:rPr kumimoji="0" lang="zh-CN" altLang="en-US" sz="14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sym typeface="+mn-ea"/>
              </a:rPr>
              <a:t>，注射用头孢曲松钠舒巴坦钠能有效应对淋球菌等耐药菌感染，缩短抗感染疗程，减轻患者用药费用负担，提升药物可及性。</a:t>
            </a:r>
          </a:p>
          <a:p>
            <a:pPr marL="0" marR="0" lvl="0" indent="0" algn="l" defTabSz="914400" rtl="0" eaLnBrk="1" fontAlgn="auto" latinLnBrk="0" hangingPunct="1">
              <a:lnSpc>
                <a:spcPct val="15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endParaRPr>
          </a:p>
        </p:txBody>
      </p:sp>
      <p:sp>
        <p:nvSpPr>
          <p:cNvPr id="25" name="对角圆角矩形 2"/>
          <p:cNvSpPr/>
          <p:nvPr/>
        </p:nvSpPr>
        <p:spPr>
          <a:xfrm>
            <a:off x="666016" y="1251675"/>
            <a:ext cx="2928613" cy="379573"/>
          </a:xfrm>
          <a:prstGeom prst="round2DiagRect">
            <a:avLst/>
          </a:prstGeom>
          <a:solidFill>
            <a:srgbClr val="49A399"/>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defRPr/>
            </a:pPr>
            <a:r>
              <a:rPr lang="zh-CN" altLang="en-US" b="1" dirty="0">
                <a:solidFill>
                  <a:schemeClr val="bg1"/>
                </a:solidFill>
                <a:latin typeface="微软雅黑" panose="020B0503020204020204" charset="-122"/>
                <a:ea typeface="微软雅黑" panose="020B0503020204020204" charset="-122"/>
                <a:cs typeface="微软雅黑" panose="020B0503020204020204" charset="-122"/>
                <a:sym typeface="+mn-ea"/>
              </a:rPr>
              <a:t>符合“保基本”原则</a:t>
            </a:r>
          </a:p>
        </p:txBody>
      </p:sp>
      <p:sp>
        <p:nvSpPr>
          <p:cNvPr id="27" name="矩形 26"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2733040" y="371475"/>
            <a:ext cx="6477635" cy="583565"/>
          </a:xfrm>
          <a:prstGeom prst="rect">
            <a:avLst/>
          </a:prstGeom>
        </p:spPr>
        <p:txBody>
          <a:bodyPr wrap="square">
            <a:spAutoFit/>
          </a:bodyPr>
          <a:lstStyle/>
          <a:p>
            <a:pPr fontAlgn="base">
              <a:spcBef>
                <a:spcPct val="0"/>
              </a:spcBef>
              <a:spcAft>
                <a:spcPct val="0"/>
              </a:spcAft>
              <a:defRPr/>
            </a:pPr>
            <a:endParaRPr lang="en-US" altLang="zh-CN" sz="3200" b="1" dirty="0">
              <a:latin typeface="微软雅黑" panose="020B0503020204020204" charset="-122"/>
              <a:ea typeface="微软雅黑" panose="020B0503020204020204" charset="-122"/>
            </a:endParaRPr>
          </a:p>
        </p:txBody>
      </p:sp>
      <p:sp>
        <p:nvSpPr>
          <p:cNvPr id="3" name="PA_文本框 4"/>
          <p:cNvSpPr txBox="1"/>
          <p:nvPr>
            <p:custDataLst>
              <p:tags r:id="rId3"/>
            </p:custDataLst>
          </p:nvPr>
        </p:nvSpPr>
        <p:spPr>
          <a:xfrm>
            <a:off x="828040" y="264160"/>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cs typeface="微软雅黑" panose="020B0503020204020204" charset="-122"/>
                <a:sym typeface="+mn-ea"/>
              </a:rPr>
              <a:t>公平性</a:t>
            </a:r>
            <a:r>
              <a:rPr lang="en-US" altLang="zh-CN" sz="2000" b="1" dirty="0">
                <a:latin typeface="微软雅黑" panose="020B0503020204020204" charset="-122"/>
                <a:ea typeface="微软雅黑" panose="020B0503020204020204" charset="-122"/>
                <a:cs typeface="微软雅黑" panose="020B0503020204020204" charset="-122"/>
                <a:sym typeface="+mn-ea"/>
              </a:rPr>
              <a:t>(2/2)</a:t>
            </a:r>
          </a:p>
        </p:txBody>
      </p:sp>
      <p:sp>
        <p:nvSpPr>
          <p:cNvPr id="5" name="圆角矩形 4"/>
          <p:cNvSpPr/>
          <p:nvPr>
            <p:custDataLst>
              <p:tags r:id="rId4"/>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0">
              <a:srgbClr val="F9F8CA"/>
            </a:gs>
            <a:gs pos="6000">
              <a:srgbClr val="4EAADD"/>
            </a:gs>
          </a:gsLst>
          <a:lin ang="18900000" scaled="1"/>
        </a:gradFill>
        <a:effectLst/>
      </p:bgPr>
    </p:bg>
    <p:spTree>
      <p:nvGrpSpPr>
        <p:cNvPr id="1" name=""/>
        <p:cNvGrpSpPr/>
        <p:nvPr/>
      </p:nvGrpSpPr>
      <p:grpSpPr>
        <a:xfrm>
          <a:off x="0" y="0"/>
          <a:ext cx="0" cy="0"/>
          <a:chOff x="0" y="0"/>
          <a:chExt cx="0" cy="0"/>
        </a:xfrm>
      </p:grpSpPr>
      <p:sp>
        <p:nvSpPr>
          <p:cNvPr id="9" name="PA_文本框 4"/>
          <p:cNvSpPr txBox="1"/>
          <p:nvPr>
            <p:custDataLst>
              <p:tags r:id="rId1"/>
            </p:custDataLst>
          </p:nvPr>
        </p:nvSpPr>
        <p:spPr>
          <a:xfrm>
            <a:off x="538480" y="369570"/>
            <a:ext cx="1623060" cy="614045"/>
          </a:xfrm>
          <a:prstGeom prst="rect">
            <a:avLst/>
          </a:prstGeom>
          <a:noFill/>
        </p:spPr>
        <p:txBody>
          <a:bodyPr rIns="270000"/>
          <a:lstStyle/>
          <a:p>
            <a:pPr algn="r">
              <a:defRPr/>
            </a:pPr>
            <a:r>
              <a:rPr lang="zh-CN" altLang="en-US" sz="3600" b="1" dirty="0">
                <a:latin typeface="微软雅黑" panose="020B0503020204020204" charset="-122"/>
                <a:ea typeface="微软雅黑" panose="020B0503020204020204" charset="-122"/>
              </a:rPr>
              <a:t>目</a:t>
            </a:r>
            <a:r>
              <a:rPr lang="en-US" altLang="zh-CN" sz="3600" b="1" dirty="0">
                <a:latin typeface="微软雅黑" panose="020B0503020204020204" charset="-122"/>
                <a:ea typeface="微软雅黑" panose="020B0503020204020204" charset="-122"/>
              </a:rPr>
              <a:t>  </a:t>
            </a:r>
            <a:r>
              <a:rPr lang="zh-CN" altLang="en-US" sz="3600" b="1" dirty="0">
                <a:latin typeface="微软雅黑" panose="020B0503020204020204" charset="-122"/>
                <a:ea typeface="微软雅黑" panose="020B0503020204020204" charset="-122"/>
              </a:rPr>
              <a:t>录</a:t>
            </a:r>
          </a:p>
        </p:txBody>
      </p:sp>
      <p:sp>
        <p:nvSpPr>
          <p:cNvPr id="11" name="圆角矩形 13"/>
          <p:cNvSpPr/>
          <p:nvPr>
            <p:custDataLst>
              <p:tags r:id="rId2"/>
            </p:custDataLst>
          </p:nvPr>
        </p:nvSpPr>
        <p:spPr bwMode="auto">
          <a:xfrm>
            <a:off x="1808195" y="3262838"/>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03</a:t>
            </a:r>
          </a:p>
        </p:txBody>
      </p:sp>
      <p:sp>
        <p:nvSpPr>
          <p:cNvPr id="14" name="圆角矩形 3"/>
          <p:cNvSpPr/>
          <p:nvPr>
            <p:custDataLst>
              <p:tags r:id="rId3"/>
            </p:custDataLst>
          </p:nvPr>
        </p:nvSpPr>
        <p:spPr bwMode="auto">
          <a:xfrm>
            <a:off x="1808195" y="1395140"/>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01</a:t>
            </a:r>
          </a:p>
        </p:txBody>
      </p:sp>
      <p:sp>
        <p:nvSpPr>
          <p:cNvPr id="15" name="圆角矩形 4"/>
          <p:cNvSpPr/>
          <p:nvPr>
            <p:custDataLst>
              <p:tags r:id="rId4"/>
            </p:custDataLst>
          </p:nvPr>
        </p:nvSpPr>
        <p:spPr bwMode="auto">
          <a:xfrm>
            <a:off x="1808195" y="2319464"/>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02</a:t>
            </a:r>
          </a:p>
        </p:txBody>
      </p:sp>
      <p:sp>
        <p:nvSpPr>
          <p:cNvPr id="16" name="圆角矩形 5"/>
          <p:cNvSpPr/>
          <p:nvPr>
            <p:custDataLst>
              <p:tags r:id="rId5"/>
            </p:custDataLst>
          </p:nvPr>
        </p:nvSpPr>
        <p:spPr bwMode="auto">
          <a:xfrm>
            <a:off x="1808195" y="4244048"/>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04</a:t>
            </a:r>
          </a:p>
        </p:txBody>
      </p:sp>
      <p:sp>
        <p:nvSpPr>
          <p:cNvPr id="17" name="矩形 16"/>
          <p:cNvSpPr/>
          <p:nvPr>
            <p:custDataLst>
              <p:tags r:id="rId6"/>
            </p:custDataLst>
          </p:nvPr>
        </p:nvSpPr>
        <p:spPr>
          <a:xfrm>
            <a:off x="2697329" y="1416133"/>
            <a:ext cx="1415772" cy="461665"/>
          </a:xfrm>
          <a:prstGeom prst="rect">
            <a:avLst/>
          </a:prstGeom>
          <a:noFill/>
          <a:effectLst/>
        </p:spPr>
        <p:txBody>
          <a:bodyPr wrap="none">
            <a:spAutoFit/>
          </a:bodyPr>
          <a:lstStyle/>
          <a:p>
            <a:pPr algn="ctr" fontAlgn="auto">
              <a:spcBef>
                <a:spcPts val="0"/>
              </a:spcBef>
              <a:spcAft>
                <a:spcPts val="0"/>
              </a:spcAft>
              <a:defRPr/>
            </a:pPr>
            <a:r>
              <a:rPr lang="zh-CN" altLang="en-US" sz="2400" b="1" dirty="0">
                <a:solidFill>
                  <a:schemeClr val="tx1"/>
                </a:solidFill>
                <a:latin typeface="微软雅黑" panose="020B0503020204020204" charset="-122"/>
                <a:ea typeface="微软雅黑" panose="020B0503020204020204" charset="-122"/>
              </a:rPr>
              <a:t>基本信息</a:t>
            </a:r>
            <a:endParaRPr lang="zh-CN" altLang="en-US" sz="24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18" name="矩形 17"/>
          <p:cNvSpPr/>
          <p:nvPr>
            <p:custDataLst>
              <p:tags r:id="rId7"/>
            </p:custDataLst>
          </p:nvPr>
        </p:nvSpPr>
        <p:spPr>
          <a:xfrm>
            <a:off x="2753670" y="3355900"/>
            <a:ext cx="1107996" cy="461665"/>
          </a:xfrm>
          <a:prstGeom prst="rect">
            <a:avLst/>
          </a:prstGeom>
          <a:noFill/>
          <a:effectLst/>
        </p:spPr>
        <p:txBody>
          <a:bodyPr wrap="none">
            <a:spAutoFit/>
          </a:bodyPr>
          <a:lstStyle/>
          <a:p>
            <a:pPr algn="ctr" fontAlgn="auto">
              <a:spcBef>
                <a:spcPts val="0"/>
              </a:spcBef>
              <a:spcAft>
                <a:spcPts val="0"/>
              </a:spcAft>
              <a:defRPr/>
            </a:pPr>
            <a:r>
              <a:rPr lang="zh-CN" altLang="en-US" sz="2400" b="1" dirty="0">
                <a:latin typeface="微软雅黑" panose="020B0503020204020204" charset="-122"/>
                <a:ea typeface="微软雅黑" panose="020B0503020204020204" charset="-122"/>
              </a:rPr>
              <a:t>有效</a:t>
            </a:r>
            <a:r>
              <a:rPr lang="zh-CN" altLang="en-US" sz="2400" b="1" dirty="0">
                <a:solidFill>
                  <a:schemeClr val="tx1"/>
                </a:solidFill>
                <a:latin typeface="微软雅黑" panose="020B0503020204020204" charset="-122"/>
                <a:ea typeface="微软雅黑" panose="020B0503020204020204" charset="-122"/>
              </a:rPr>
              <a:t>性</a:t>
            </a:r>
            <a:endParaRPr lang="en-US" altLang="zh-CN" sz="12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19" name="矩形 18"/>
          <p:cNvSpPr/>
          <p:nvPr>
            <p:custDataLst>
              <p:tags r:id="rId8"/>
            </p:custDataLst>
          </p:nvPr>
        </p:nvSpPr>
        <p:spPr>
          <a:xfrm>
            <a:off x="2753670" y="2398418"/>
            <a:ext cx="1107996" cy="461665"/>
          </a:xfrm>
          <a:prstGeom prst="rect">
            <a:avLst/>
          </a:prstGeom>
          <a:noFill/>
          <a:effectLst/>
        </p:spPr>
        <p:txBody>
          <a:bodyPr wrap="none">
            <a:spAutoFit/>
          </a:bodyPr>
          <a:lstStyle/>
          <a:p>
            <a:pPr algn="l" fontAlgn="auto">
              <a:spcBef>
                <a:spcPts val="0"/>
              </a:spcBef>
              <a:spcAft>
                <a:spcPts val="0"/>
              </a:spcAft>
              <a:defRPr/>
            </a:pPr>
            <a:r>
              <a:rPr lang="zh-CN" altLang="en-US" sz="2400" b="1" dirty="0">
                <a:latin typeface="微软雅黑" panose="020B0503020204020204" charset="-122"/>
                <a:ea typeface="微软雅黑" panose="020B0503020204020204" charset="-122"/>
                <a:sym typeface="+mn-ea"/>
              </a:rPr>
              <a:t>安全</a:t>
            </a:r>
            <a:r>
              <a:rPr lang="zh-CN" altLang="en-US" sz="2400" b="1" dirty="0">
                <a:solidFill>
                  <a:schemeClr val="tx1"/>
                </a:solidFill>
                <a:latin typeface="微软雅黑" panose="020B0503020204020204" charset="-122"/>
                <a:ea typeface="微软雅黑" panose="020B0503020204020204" charset="-122"/>
                <a:sym typeface="+mn-ea"/>
              </a:rPr>
              <a:t>性</a:t>
            </a:r>
            <a:endParaRPr lang="en-US" altLang="zh-CN" sz="12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20" name="矩形 19"/>
          <p:cNvSpPr/>
          <p:nvPr>
            <p:custDataLst>
              <p:tags r:id="rId9"/>
            </p:custDataLst>
          </p:nvPr>
        </p:nvSpPr>
        <p:spPr>
          <a:xfrm>
            <a:off x="2753670" y="4307663"/>
            <a:ext cx="1107996" cy="461665"/>
          </a:xfrm>
          <a:prstGeom prst="rect">
            <a:avLst/>
          </a:prstGeom>
          <a:noFill/>
          <a:effectLst/>
        </p:spPr>
        <p:txBody>
          <a:bodyPr wrap="none">
            <a:spAutoFit/>
          </a:bodyPr>
          <a:lstStyle/>
          <a:p>
            <a:pPr algn="ctr" fontAlgn="auto">
              <a:spcBef>
                <a:spcPts val="0"/>
              </a:spcBef>
              <a:spcAft>
                <a:spcPts val="0"/>
              </a:spcAft>
              <a:defRPr/>
            </a:pPr>
            <a:r>
              <a:rPr lang="zh-CN" altLang="en-US" sz="2400" b="1" dirty="0">
                <a:solidFill>
                  <a:schemeClr val="tx1"/>
                </a:solidFill>
                <a:latin typeface="微软雅黑" panose="020B0503020204020204" charset="-122"/>
                <a:ea typeface="微软雅黑" panose="020B0503020204020204" charset="-122"/>
                <a:sym typeface="+mn-ea"/>
              </a:rPr>
              <a:t>创新性</a:t>
            </a:r>
            <a:endParaRPr lang="zh-CN" altLang="en-US" sz="24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21" name="圆角矩形 5"/>
          <p:cNvSpPr/>
          <p:nvPr>
            <p:custDataLst>
              <p:tags r:id="rId10"/>
            </p:custDataLst>
          </p:nvPr>
        </p:nvSpPr>
        <p:spPr bwMode="auto">
          <a:xfrm>
            <a:off x="1808195" y="5209268"/>
            <a:ext cx="714280" cy="588896"/>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800" dirty="0">
                <a:solidFill>
                  <a:schemeClr val="bg1"/>
                </a:solidFill>
                <a:latin typeface="微软雅黑" panose="020B0503020204020204" charset="-122"/>
                <a:ea typeface="微软雅黑" panose="020B0503020204020204" charset="-122"/>
                <a:cs typeface="+mn-ea"/>
                <a:sym typeface="+mn-lt"/>
              </a:rPr>
              <a:t>05</a:t>
            </a:r>
          </a:p>
        </p:txBody>
      </p:sp>
      <p:sp>
        <p:nvSpPr>
          <p:cNvPr id="22" name="矩形 21"/>
          <p:cNvSpPr/>
          <p:nvPr>
            <p:custDataLst>
              <p:tags r:id="rId11"/>
            </p:custDataLst>
          </p:nvPr>
        </p:nvSpPr>
        <p:spPr>
          <a:xfrm>
            <a:off x="2753670" y="5272883"/>
            <a:ext cx="1107996" cy="461665"/>
          </a:xfrm>
          <a:prstGeom prst="rect">
            <a:avLst/>
          </a:prstGeom>
          <a:noFill/>
          <a:effectLst/>
        </p:spPr>
        <p:txBody>
          <a:bodyPr wrap="none">
            <a:spAutoFit/>
          </a:bodyPr>
          <a:lstStyle/>
          <a:p>
            <a:pPr algn="ctr" fontAlgn="auto">
              <a:spcBef>
                <a:spcPts val="0"/>
              </a:spcBef>
              <a:spcAft>
                <a:spcPts val="0"/>
              </a:spcAft>
              <a:defRPr/>
            </a:pPr>
            <a:r>
              <a:rPr lang="zh-CN" altLang="en-US" sz="2400" b="1" dirty="0">
                <a:latin typeface="微软雅黑" panose="020B0503020204020204" charset="-122"/>
                <a:ea typeface="微软雅黑" panose="020B0503020204020204" charset="-122"/>
                <a:sym typeface="+mn-ea"/>
              </a:rPr>
              <a:t>公平</a:t>
            </a:r>
            <a:r>
              <a:rPr lang="zh-CN" altLang="en-US" sz="2400" b="1" dirty="0">
                <a:solidFill>
                  <a:schemeClr val="tx1"/>
                </a:solidFill>
                <a:latin typeface="微软雅黑" panose="020B0503020204020204" charset="-122"/>
                <a:ea typeface="微软雅黑" panose="020B0503020204020204" charset="-122"/>
                <a:sym typeface="+mn-ea"/>
              </a:rPr>
              <a:t>性</a:t>
            </a:r>
            <a:endParaRPr lang="en-US" altLang="zh-CN" sz="1200" b="1" dirty="0">
              <a:solidFill>
                <a:schemeClr val="tx1"/>
              </a:solidFill>
              <a:latin typeface="微软雅黑" panose="020B0503020204020204" charset="-122"/>
              <a:ea typeface="微软雅黑" panose="020B0503020204020204" charset="-122"/>
              <a:cs typeface="思源黑体 CN Regular" panose="020B0500000000000000" charset="-122"/>
              <a:sym typeface="+mn-ea"/>
            </a:endParaRPr>
          </a:p>
        </p:txBody>
      </p:sp>
      <p:sp>
        <p:nvSpPr>
          <p:cNvPr id="23" name="矩形 22"/>
          <p:cNvSpPr/>
          <p:nvPr>
            <p:custDataLst>
              <p:tags r:id="rId12"/>
            </p:custDataLst>
          </p:nvPr>
        </p:nvSpPr>
        <p:spPr>
          <a:xfrm>
            <a:off x="4214701" y="1450422"/>
            <a:ext cx="6786880" cy="398780"/>
          </a:xfrm>
          <a:prstGeom prst="rect">
            <a:avLst/>
          </a:prstGeom>
          <a:noFill/>
          <a:effectLst/>
        </p:spPr>
        <p:txBody>
          <a:bodyPr wrap="none">
            <a:spAutoFit/>
          </a:bodyPr>
          <a:lstStyle/>
          <a:p>
            <a:pPr algn="l" fontAlgn="base">
              <a:spcBef>
                <a:spcPct val="0"/>
              </a:spcBef>
              <a:spcAft>
                <a:spcPct val="0"/>
              </a:spcAft>
              <a:defRPr/>
            </a:pPr>
            <a:r>
              <a:rPr lang="zh-CN" altLang="en-US" sz="2000" dirty="0">
                <a:latin typeface="微软雅黑" panose="020B0503020204020204" charset="-122"/>
                <a:ea typeface="微软雅黑" panose="020B0503020204020204" charset="-122"/>
                <a:cs typeface="微软雅黑" panose="020B0503020204020204" charset="-122"/>
              </a:rPr>
              <a:t>原研</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rPr>
              <a:t>Ⅰ类</a:t>
            </a:r>
            <a:r>
              <a:rPr lang="zh-CN" altLang="en-US" sz="2000" dirty="0">
                <a:latin typeface="微软雅黑" panose="020B0503020204020204" charset="-122"/>
                <a:ea typeface="微软雅黑" panose="020B0503020204020204" charset="-122"/>
                <a:cs typeface="微软雅黑" panose="020B0503020204020204" charset="-122"/>
              </a:rPr>
              <a:t>新药，</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延缓细菌耐药，</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rPr>
              <a:t>治疗儿童细菌性脑膜炎优效</a:t>
            </a:r>
          </a:p>
        </p:txBody>
      </p:sp>
      <p:sp>
        <p:nvSpPr>
          <p:cNvPr id="24" name="矩形 23"/>
          <p:cNvSpPr/>
          <p:nvPr>
            <p:custDataLst>
              <p:tags r:id="rId13"/>
            </p:custDataLst>
          </p:nvPr>
        </p:nvSpPr>
        <p:spPr>
          <a:xfrm>
            <a:off x="4214495" y="3399155"/>
            <a:ext cx="3809365" cy="398780"/>
          </a:xfrm>
          <a:prstGeom prst="rect">
            <a:avLst/>
          </a:prstGeom>
          <a:noFill/>
          <a:effectLst/>
        </p:spPr>
        <p:txBody>
          <a:bodyPr wrap="square">
            <a:spAutoFit/>
          </a:bodyPr>
          <a:lstStyle/>
          <a:p>
            <a:pPr fontAlgn="base">
              <a:spcBef>
                <a:spcPct val="0"/>
              </a:spcBef>
              <a:spcAft>
                <a:spcPct val="0"/>
              </a:spcAft>
              <a:defRPr/>
            </a:pPr>
            <a:r>
              <a:rPr lang="zh-CN" altLang="en-US" sz="2000" b="1" dirty="0">
                <a:solidFill>
                  <a:srgbClr val="C00000"/>
                </a:solidFill>
                <a:latin typeface="微软雅黑" panose="020B0503020204020204" charset="-122"/>
                <a:ea typeface="微软雅黑" panose="020B0503020204020204" charset="-122"/>
              </a:rPr>
              <a:t>细菌清除率高</a:t>
            </a:r>
            <a:r>
              <a:rPr lang="zh-CN" altLang="en-US" sz="2000" dirty="0">
                <a:solidFill>
                  <a:schemeClr val="tx1"/>
                </a:solidFill>
                <a:latin typeface="微软雅黑" panose="020B0503020204020204" charset="-122"/>
                <a:ea typeface="微软雅黑" panose="020B0503020204020204" charset="-122"/>
              </a:rPr>
              <a:t>，可透过血脑屏障</a:t>
            </a:r>
          </a:p>
        </p:txBody>
      </p:sp>
      <p:sp>
        <p:nvSpPr>
          <p:cNvPr id="27" name="矩形 26"/>
          <p:cNvSpPr/>
          <p:nvPr>
            <p:custDataLst>
              <p:tags r:id="rId14"/>
            </p:custDataLst>
          </p:nvPr>
        </p:nvSpPr>
        <p:spPr>
          <a:xfrm>
            <a:off x="4214701" y="2439693"/>
            <a:ext cx="6024880" cy="398780"/>
          </a:xfrm>
          <a:prstGeom prst="rect">
            <a:avLst/>
          </a:prstGeom>
          <a:noFill/>
          <a:effectLst/>
        </p:spPr>
        <p:txBody>
          <a:bodyPr wrap="none">
            <a:spAutoFit/>
          </a:bodyPr>
          <a:lstStyle/>
          <a:p>
            <a:pPr algn="l" fontAlgn="base">
              <a:spcBef>
                <a:spcPct val="0"/>
              </a:spcBef>
              <a:spcAft>
                <a:spcPct val="0"/>
              </a:spcAft>
              <a:defRPr/>
            </a:pPr>
            <a:r>
              <a:rPr lang="zh-CN" altLang="en-US" sz="2000" dirty="0">
                <a:latin typeface="微软雅黑" panose="020B0503020204020204" charset="-122"/>
                <a:ea typeface="微软雅黑" panose="020B0503020204020204" charset="-122"/>
                <a:sym typeface="+mn-ea"/>
              </a:rPr>
              <a:t>不良反应发生率</a:t>
            </a:r>
            <a:r>
              <a:rPr lang="zh-CN" altLang="en-US" sz="2000" b="1" dirty="0">
                <a:solidFill>
                  <a:srgbClr val="C00000"/>
                </a:solidFill>
                <a:latin typeface="微软雅黑" panose="020B0503020204020204" charset="-122"/>
                <a:ea typeface="微软雅黑" panose="020B0503020204020204" charset="-122"/>
                <a:sym typeface="+mn-ea"/>
              </a:rPr>
              <a:t>低</a:t>
            </a:r>
            <a:r>
              <a:rPr lang="zh-CN" altLang="en-US" sz="2000" dirty="0">
                <a:latin typeface="微软雅黑" panose="020B0503020204020204" charset="-122"/>
                <a:ea typeface="微软雅黑" panose="020B0503020204020204" charset="-122"/>
                <a:sym typeface="+mn-ea"/>
              </a:rPr>
              <a:t>，均为</a:t>
            </a:r>
            <a:r>
              <a:rPr lang="zh-CN" altLang="en-US" sz="2000" b="1" dirty="0">
                <a:solidFill>
                  <a:srgbClr val="C00000"/>
                </a:solidFill>
                <a:latin typeface="微软雅黑" panose="020B0503020204020204" charset="-122"/>
                <a:ea typeface="微软雅黑" panose="020B0503020204020204" charset="-122"/>
                <a:sym typeface="+mn-ea"/>
              </a:rPr>
              <a:t>轻度</a:t>
            </a:r>
            <a:r>
              <a:rPr lang="zh-CN" altLang="en-US" sz="2000" dirty="0">
                <a:latin typeface="微软雅黑" panose="020B0503020204020204" charset="-122"/>
                <a:ea typeface="微软雅黑" panose="020B0503020204020204" charset="-122"/>
                <a:sym typeface="+mn-ea"/>
              </a:rPr>
              <a:t>反应，</a:t>
            </a:r>
            <a:r>
              <a:rPr lang="zh-CN" altLang="en-US" sz="2000" b="1" dirty="0">
                <a:solidFill>
                  <a:srgbClr val="C00000"/>
                </a:solidFill>
                <a:latin typeface="微软雅黑" panose="020B0503020204020204" charset="-122"/>
                <a:ea typeface="微软雅黑" panose="020B0503020204020204" charset="-122"/>
              </a:rPr>
              <a:t>儿童可放心使用</a:t>
            </a:r>
          </a:p>
        </p:txBody>
      </p:sp>
      <p:sp>
        <p:nvSpPr>
          <p:cNvPr id="28" name="矩形 27"/>
          <p:cNvSpPr/>
          <p:nvPr>
            <p:custDataLst>
              <p:tags r:id="rId15"/>
            </p:custDataLst>
          </p:nvPr>
        </p:nvSpPr>
        <p:spPr>
          <a:xfrm>
            <a:off x="4267835" y="4342130"/>
            <a:ext cx="7172960" cy="425450"/>
          </a:xfrm>
          <a:prstGeom prst="rect">
            <a:avLst/>
          </a:prstGeom>
          <a:noFill/>
          <a:effectLst/>
        </p:spPr>
        <p:txBody>
          <a:bodyPr wrap="square">
            <a:noAutofit/>
          </a:bodyPr>
          <a:lstStyle/>
          <a:p>
            <a:pPr algn="l" fontAlgn="base">
              <a:spcBef>
                <a:spcPct val="0"/>
              </a:spcBef>
              <a:spcAft>
                <a:spcPct val="0"/>
              </a:spcAft>
              <a:defRPr/>
            </a:pP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多项发明专利</a:t>
            </a:r>
            <a:r>
              <a:rPr lang="zh-CN" altLang="en-US" sz="2000" dirty="0">
                <a:solidFill>
                  <a:schemeClr val="tx1"/>
                </a:solidFill>
                <a:latin typeface="微软雅黑" panose="020B0503020204020204" charset="-122"/>
                <a:ea typeface="微软雅黑" panose="020B0503020204020204" charset="-122"/>
                <a:cs typeface="微软雅黑" panose="020B0503020204020204" charset="-122"/>
                <a:sym typeface="+mn-ea"/>
              </a:rPr>
              <a:t>。创新复方，</a:t>
            </a:r>
            <a:r>
              <a:rPr lang="zh-CN" altLang="en-US" sz="2000" b="1" dirty="0">
                <a:solidFill>
                  <a:srgbClr val="C00000"/>
                </a:solidFill>
                <a:latin typeface="微软雅黑" panose="020B0503020204020204" charset="-122"/>
                <a:ea typeface="微软雅黑" panose="020B0503020204020204" charset="-122"/>
                <a:cs typeface="微软雅黑" panose="020B0503020204020204" charset="-122"/>
                <a:sym typeface="+mn-ea"/>
              </a:rPr>
              <a:t>杀菌协同效应更长，疗效更优</a:t>
            </a:r>
            <a:endParaRPr lang="zh-CN" altLang="en-US" sz="2000" dirty="0">
              <a:solidFill>
                <a:srgbClr val="C00000"/>
              </a:solidFill>
              <a:latin typeface="微软雅黑" panose="020B0503020204020204" charset="-122"/>
              <a:ea typeface="微软雅黑" panose="020B0503020204020204" charset="-122"/>
              <a:cs typeface="微软雅黑" panose="020B0503020204020204" charset="-122"/>
            </a:endParaRPr>
          </a:p>
          <a:p>
            <a:pPr algn="l" fontAlgn="base">
              <a:spcBef>
                <a:spcPct val="0"/>
              </a:spcBef>
              <a:spcAft>
                <a:spcPct val="0"/>
              </a:spcAft>
              <a:defRPr/>
            </a:pPr>
            <a:endParaRPr lang="zh-CN" altLang="en-US" sz="2000" dirty="0">
              <a:solidFill>
                <a:srgbClr val="C00000"/>
              </a:solidFill>
              <a:latin typeface="微软雅黑" panose="020B0503020204020204" charset="-122"/>
              <a:ea typeface="微软雅黑" panose="020B0503020204020204" charset="-122"/>
              <a:cs typeface="微软雅黑" panose="020B0503020204020204" charset="-122"/>
            </a:endParaRPr>
          </a:p>
        </p:txBody>
      </p:sp>
      <p:sp>
        <p:nvSpPr>
          <p:cNvPr id="29" name="矩形 28"/>
          <p:cNvSpPr/>
          <p:nvPr>
            <p:custDataLst>
              <p:tags r:id="rId16"/>
            </p:custDataLst>
          </p:nvPr>
        </p:nvSpPr>
        <p:spPr>
          <a:xfrm>
            <a:off x="4285186" y="5281137"/>
            <a:ext cx="3738880" cy="398780"/>
          </a:xfrm>
          <a:prstGeom prst="rect">
            <a:avLst/>
          </a:prstGeom>
          <a:noFill/>
          <a:effectLst/>
        </p:spPr>
        <p:txBody>
          <a:bodyPr wrap="none">
            <a:spAutoFit/>
          </a:bodyPr>
          <a:lstStyle/>
          <a:p>
            <a:pPr fontAlgn="base">
              <a:spcBef>
                <a:spcPct val="0"/>
              </a:spcBef>
              <a:spcAft>
                <a:spcPct val="0"/>
              </a:spcAft>
              <a:defRPr/>
            </a:pPr>
            <a:r>
              <a:rPr lang="zh-CN" altLang="en-US" sz="2000" dirty="0">
                <a:latin typeface="微软雅黑" panose="020B0503020204020204" charset="-122"/>
                <a:ea typeface="微软雅黑" panose="020B0503020204020204" charset="-122"/>
              </a:rPr>
              <a:t>弥补目录短板，对基金影响有限</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_文本框 4"/>
          <p:cNvSpPr txBox="1"/>
          <p:nvPr>
            <p:custDataLst>
              <p:tags r:id="rId1"/>
            </p:custDataLst>
          </p:nvPr>
        </p:nvSpPr>
        <p:spPr>
          <a:xfrm>
            <a:off x="843280" y="276225"/>
            <a:ext cx="2009140" cy="403860"/>
          </a:xfrm>
          <a:prstGeom prst="rect">
            <a:avLst/>
          </a:prstGeom>
          <a:noFill/>
        </p:spPr>
        <p:txBody>
          <a:bodyPr rIns="270000"/>
          <a:lstStyle/>
          <a:p>
            <a:pPr algn="ctr">
              <a:defRPr/>
            </a:pPr>
            <a:r>
              <a:rPr lang="zh-CN" altLang="en-US" sz="2000" b="1" dirty="0">
                <a:latin typeface="微软雅黑" panose="020B0503020204020204" charset="-122"/>
                <a:ea typeface="微软雅黑" panose="020B0503020204020204" charset="-122"/>
              </a:rPr>
              <a:t>基本信息</a:t>
            </a:r>
            <a:r>
              <a:rPr lang="en-US" altLang="zh-CN" sz="2000" b="1" dirty="0">
                <a:latin typeface="微软雅黑" panose="020B0503020204020204" charset="-122"/>
                <a:ea typeface="微软雅黑" panose="020B0503020204020204" charset="-122"/>
              </a:rPr>
              <a:t>(1/3)</a:t>
            </a:r>
          </a:p>
        </p:txBody>
      </p:sp>
      <p:graphicFrame>
        <p:nvGraphicFramePr>
          <p:cNvPr id="12" name="表格 7"/>
          <p:cNvGraphicFramePr>
            <a:graphicFrameLocks noGrp="1"/>
          </p:cNvGraphicFramePr>
          <p:nvPr/>
        </p:nvGraphicFramePr>
        <p:xfrm>
          <a:off x="272520" y="1250805"/>
          <a:ext cx="11646959" cy="5411408"/>
        </p:xfrm>
        <a:graphic>
          <a:graphicData uri="http://schemas.openxmlformats.org/drawingml/2006/table">
            <a:tbl>
              <a:tblPr firstRow="1" bandRow="1">
                <a:tableStyleId>{5C22544A-7EE6-4342-B048-85BDC9FD1C3A}</a:tableStyleId>
              </a:tblPr>
              <a:tblGrid>
                <a:gridCol w="1579245">
                  <a:extLst>
                    <a:ext uri="{9D8B030D-6E8A-4147-A177-3AD203B41FA5}">
                      <a16:colId xmlns:a16="http://schemas.microsoft.com/office/drawing/2014/main" val="20000"/>
                    </a:ext>
                  </a:extLst>
                </a:gridCol>
                <a:gridCol w="4211320">
                  <a:extLst>
                    <a:ext uri="{9D8B030D-6E8A-4147-A177-3AD203B41FA5}">
                      <a16:colId xmlns:a16="http://schemas.microsoft.com/office/drawing/2014/main" val="20001"/>
                    </a:ext>
                  </a:extLst>
                </a:gridCol>
                <a:gridCol w="3618116">
                  <a:extLst>
                    <a:ext uri="{9D8B030D-6E8A-4147-A177-3AD203B41FA5}">
                      <a16:colId xmlns:a16="http://schemas.microsoft.com/office/drawing/2014/main" val="20002"/>
                    </a:ext>
                  </a:extLst>
                </a:gridCol>
                <a:gridCol w="2238278">
                  <a:extLst>
                    <a:ext uri="{9D8B030D-6E8A-4147-A177-3AD203B41FA5}">
                      <a16:colId xmlns:a16="http://schemas.microsoft.com/office/drawing/2014/main" val="20003"/>
                    </a:ext>
                  </a:extLst>
                </a:gridCol>
              </a:tblGrid>
              <a:tr h="362050">
                <a:tc gridSpan="4">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000" b="1" dirty="0">
                          <a:solidFill>
                            <a:schemeClr val="bg1"/>
                          </a:solidFill>
                          <a:latin typeface="微软雅黑" panose="020B0503020204020204" charset="-122"/>
                          <a:ea typeface="微软雅黑" panose="020B0503020204020204" charset="-122"/>
                        </a:rPr>
                        <a:t>注射用头孢曲松钠舒巴坦钠</a:t>
                      </a:r>
                      <a:r>
                        <a:rPr lang="zh-CN" altLang="en-US" sz="2000" dirty="0">
                          <a:latin typeface="微软雅黑" panose="020B0503020204020204" charset="-122"/>
                          <a:ea typeface="微软雅黑" panose="020B0503020204020204" charset="-122"/>
                        </a:rPr>
                        <a:t>产品信息</a:t>
                      </a:r>
                    </a:p>
                  </a:txBody>
                  <a:tcPr anchor="ctr">
                    <a:solidFill>
                      <a:srgbClr val="49A399"/>
                    </a:solidFill>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392574">
                <a:tc>
                  <a:txBody>
                    <a:bodyPr/>
                    <a:lstStyle/>
                    <a:p>
                      <a:pPr>
                        <a:lnSpc>
                          <a:spcPct val="100000"/>
                        </a:lnSpc>
                      </a:pPr>
                      <a:r>
                        <a:rPr lang="zh-CN" altLang="en-US" sz="1400" b="1" dirty="0">
                          <a:latin typeface="微软雅黑" panose="020B0503020204020204" charset="-122"/>
                          <a:ea typeface="微软雅黑" panose="020B0503020204020204" charset="-122"/>
                        </a:rPr>
                        <a:t>通用名</a:t>
                      </a:r>
                    </a:p>
                  </a:txBody>
                  <a:tcPr anchor="ctr">
                    <a:solidFill>
                      <a:schemeClr val="accent6">
                        <a:lumMod val="20000"/>
                        <a:lumOff val="80000"/>
                      </a:schemeClr>
                    </a:solid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chemeClr val="tx1"/>
                          </a:solidFill>
                          <a:latin typeface="微软雅黑" panose="020B0503020204020204" charset="-122"/>
                          <a:ea typeface="微软雅黑" panose="020B0503020204020204" charset="-122"/>
                        </a:rPr>
                        <a:t>注射用头孢曲松钠舒巴坦钠</a:t>
                      </a: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1"/>
                  </a:ext>
                </a:extLst>
              </a:tr>
              <a:tr h="2400505">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适应症</a:t>
                      </a:r>
                    </a:p>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rgbClr val="FF0000"/>
                          </a:solidFill>
                          <a:latin typeface="微软雅黑" panose="020B0503020204020204" charset="-122"/>
                          <a:ea typeface="微软雅黑" panose="020B0503020204020204" charset="-122"/>
                        </a:rPr>
                        <a:t>（红色字为新变更适应症）</a:t>
                      </a:r>
                    </a:p>
                  </a:txBody>
                  <a:tcPr anchor="ctr">
                    <a:solidFill>
                      <a:schemeClr val="accent6">
                        <a:lumMod val="20000"/>
                        <a:lumOff val="80000"/>
                      </a:schemeClr>
                    </a:solidFill>
                  </a:tcPr>
                </a:tc>
                <a:tc gridSpan="3">
                  <a:txBody>
                    <a:bodyPr/>
                    <a:lstStyle/>
                    <a:p>
                      <a:pPr>
                        <a:lnSpc>
                          <a:spcPct val="100000"/>
                        </a:lnSpc>
                      </a:pPr>
                      <a:r>
                        <a:rPr lang="zh-CN" altLang="en-US" sz="1350" b="0" kern="1200" dirty="0">
                          <a:solidFill>
                            <a:schemeClr val="tx1"/>
                          </a:solidFill>
                          <a:latin typeface="微软雅黑" panose="020B0503020204020204" charset="-122"/>
                          <a:ea typeface="微软雅黑" panose="020B0503020204020204" charset="-122"/>
                          <a:cs typeface="微软雅黑" panose="020B0503020204020204" charset="-122"/>
                        </a:rPr>
                        <a:t>用于治疗由</a:t>
                      </a:r>
                      <a:r>
                        <a:rPr lang="zh-CN" altLang="en-US" sz="1350" b="1" kern="1200" dirty="0">
                          <a:solidFill>
                            <a:schemeClr val="tx1"/>
                          </a:solidFill>
                          <a:latin typeface="微软雅黑" panose="020B0503020204020204" charset="-122"/>
                          <a:ea typeface="微软雅黑" panose="020B0503020204020204" charset="-122"/>
                          <a:cs typeface="微软雅黑" panose="020B0503020204020204" charset="-122"/>
                        </a:rPr>
                        <a:t>对头孢曲松单药耐药、对本复方敏感的产</a:t>
                      </a:r>
                      <a:r>
                        <a:rPr lang="en-US" altLang="zh-CN" sz="1350" b="1" kern="1200" dirty="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350" b="1" kern="1200" dirty="0">
                          <a:solidFill>
                            <a:schemeClr val="tx1"/>
                          </a:solidFill>
                          <a:latin typeface="微软雅黑" panose="020B0503020204020204" charset="-122"/>
                          <a:ea typeface="微软雅黑" panose="020B0503020204020204" charset="-122"/>
                          <a:cs typeface="微软雅黑" panose="020B0503020204020204" charset="-122"/>
                        </a:rPr>
                        <a:t>内酰胺酶细菌引起的中、重度感染。</a:t>
                      </a:r>
                      <a:endParaRPr lang="en-US" altLang="zh-CN" sz="1350" b="1" kern="1200" dirty="0">
                        <a:solidFill>
                          <a:schemeClr val="tx1"/>
                        </a:solidFill>
                        <a:latin typeface="微软雅黑" panose="020B0503020204020204" charset="-122"/>
                        <a:ea typeface="微软雅黑" panose="020B0503020204020204" charset="-122"/>
                        <a:cs typeface="微软雅黑" panose="020B0503020204020204" charset="-122"/>
                      </a:endParaRP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1.</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下呼吸道感染：由产β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内酰胺酶的肺炎链球菌、金黄色葡萄球菌、大肠埃希菌、克雷伯菌属、流感嗜血杆菌等敏感菌所致的肺炎、慢性支气管炎急性发作、急性支气管炎、肺脓肿和其他肺部感染。</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2.</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急性细菌性中耳炎：由产β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内酰胺酶的肺炎链球菌、流感嗜血杆菌、莫拉菌属等敏感菌导致。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3.</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皮肤和皮肤软组织感染：由产β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内酰胺酶的金黄色葡萄球菌、表皮链球菌、化脓性链球菌和其它链球菌、大肠埃希菌、肠杆菌属、克雷伯菌属、铜绿假单胞菌属、厌氧球菌等敏感菌导致。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4. </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尿路感染：由产β 内酰胺酶的大肠埃希菌、奇异变形杆菌、肺炎克雷伯菌等敏感菌导致的</a:t>
                      </a:r>
                      <a:r>
                        <a:rPr lang="zh-CN" altLang="zh-CN" sz="1350" b="1" kern="1200" dirty="0">
                          <a:solidFill>
                            <a:srgbClr val="FF0000"/>
                          </a:solidFill>
                          <a:latin typeface="微软雅黑" panose="020B0503020204020204" charset="-122"/>
                          <a:ea typeface="微软雅黑" panose="020B0503020204020204" charset="-122"/>
                          <a:cs typeface="微软雅黑" panose="020B0503020204020204" charset="-122"/>
                        </a:rPr>
                        <a:t>膀胱炎和肾盂肾炎</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5.</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单纯性淋病：由产β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内酰胺酶的淋球菌导致。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6.</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盆腔炎：由产β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内酰胺酶的淋球菌导致。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7.</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细菌性败血症：由产β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内酰胺酶的金黄色葡萄球菌、肺炎链球菌、大肠埃希菌、克雷伯菌属等敏感菌导致的菌血症和败血症。</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8.</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骨和</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或关节感染：由产β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内酰胺酶的金黄色葡萄球菌、肺炎链球菌、大肠埃希菌、梭状芽胞杆菌、奇异变形杆菌等敏感菌导致。</a:t>
                      </a:r>
                    </a:p>
                    <a:p>
                      <a:pPr>
                        <a:lnSpc>
                          <a:spcPct val="100000"/>
                        </a:lnSpc>
                      </a:pP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9.</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腹腔内感染：由产β</a:t>
                      </a:r>
                      <a:r>
                        <a:rPr lang="en-US" altLang="zh-CN" sz="1350" b="0" kern="1200" dirty="0">
                          <a:solidFill>
                            <a:schemeClr val="tx1"/>
                          </a:solidFill>
                          <a:latin typeface="微软雅黑" panose="020B0503020204020204" charset="-122"/>
                          <a:ea typeface="微软雅黑" panose="020B0503020204020204" charset="-122"/>
                          <a:cs typeface="微软雅黑" panose="020B0503020204020204" charset="-122"/>
                        </a:rPr>
                        <a:t>-</a:t>
                      </a:r>
                      <a:r>
                        <a:rPr lang="zh-CN" altLang="zh-CN" sz="1350" b="0" kern="1200" dirty="0">
                          <a:solidFill>
                            <a:schemeClr val="tx1"/>
                          </a:solidFill>
                          <a:latin typeface="微软雅黑" panose="020B0503020204020204" charset="-122"/>
                          <a:ea typeface="微软雅黑" panose="020B0503020204020204" charset="-122"/>
                          <a:cs typeface="微软雅黑" panose="020B0503020204020204" charset="-122"/>
                        </a:rPr>
                        <a:t>内酰胺酶的大肠埃希菌、克雷伯菌属、脆弱拟杆菌、梭状芽胞杆菌等敏感菌导致。</a:t>
                      </a: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2"/>
                  </a:ext>
                </a:extLst>
              </a:tr>
              <a:tr h="39147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注册规格</a:t>
                      </a:r>
                    </a:p>
                  </a:txBody>
                  <a:tcPr anchor="ctr">
                    <a:solidFill>
                      <a:schemeClr val="accent6">
                        <a:lumMod val="20000"/>
                        <a:lumOff val="80000"/>
                      </a:schemeClr>
                    </a:solidFill>
                  </a:tcPr>
                </a:tc>
                <a:tc gridSpan="3">
                  <a:txBody>
                    <a:bodyPr/>
                    <a:lstStyle/>
                    <a:p>
                      <a:pPr marL="0" indent="0">
                        <a:lnSpc>
                          <a:spcPct val="100000"/>
                        </a:lnSpc>
                      </a:pPr>
                      <a:r>
                        <a:rPr lang="pt-BR" altLang="zh-CN" sz="1400" b="1" dirty="0">
                          <a:solidFill>
                            <a:schemeClr val="tx1"/>
                          </a:solidFill>
                          <a:latin typeface="微软雅黑" panose="020B0503020204020204" charset="-122"/>
                          <a:ea typeface="微软雅黑" panose="020B0503020204020204" charset="-122"/>
                          <a:cs typeface="微软雅黑" panose="020B0503020204020204" charset="-122"/>
                        </a:rPr>
                        <a:t>0.75g</a:t>
                      </a:r>
                      <a:r>
                        <a:rPr lang="en-US" altLang="zh-CN" sz="1100" b="0" dirty="0">
                          <a:solidFill>
                            <a:schemeClr val="tx1"/>
                          </a:solidFill>
                          <a:latin typeface="微软雅黑" panose="020B0503020204020204" charset="-122"/>
                          <a:ea typeface="微软雅黑" panose="020B0503020204020204" charset="-122"/>
                          <a:cs typeface="微软雅黑" panose="020B0503020204020204" charset="-122"/>
                        </a:rPr>
                        <a:t>(</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7</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3</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 0.5g</a:t>
                      </a:r>
                      <a:r>
                        <a:rPr lang="zh-CN" altLang="pt-BR" sz="1100" b="0" dirty="0">
                          <a:solidFill>
                            <a:schemeClr val="tx1"/>
                          </a:solidFill>
                          <a:latin typeface="微软雅黑" panose="020B0503020204020204" charset="-122"/>
                          <a:ea typeface="微软雅黑" panose="020B0503020204020204" charset="-122"/>
                          <a:cs typeface="微软雅黑" panose="020B0503020204020204" charset="-122"/>
                        </a:rPr>
                        <a:t>与</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11</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5</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 0.25g</a:t>
                      </a:r>
                      <a:r>
                        <a:rPr lang="en-US" altLang="zh-CN" sz="1100" b="0" dirty="0">
                          <a:solidFill>
                            <a:schemeClr val="tx1"/>
                          </a:solidFill>
                          <a:latin typeface="微软雅黑" panose="020B0503020204020204" charset="-122"/>
                          <a:ea typeface="微软雅黑" panose="020B0503020204020204" charset="-122"/>
                          <a:cs typeface="微软雅黑" panose="020B0503020204020204" charset="-122"/>
                        </a:rPr>
                        <a:t>);</a:t>
                      </a:r>
                      <a:r>
                        <a:rPr lang="pt-BR" altLang="zh-CN" sz="1400" b="1" dirty="0">
                          <a:solidFill>
                            <a:schemeClr val="tx1"/>
                          </a:solidFill>
                          <a:latin typeface="微软雅黑" panose="020B0503020204020204" charset="-122"/>
                          <a:ea typeface="微软雅黑" panose="020B0503020204020204" charset="-122"/>
                          <a:cs typeface="微软雅黑" panose="020B0503020204020204" charset="-122"/>
                        </a:rPr>
                        <a:t>1.5g</a:t>
                      </a:r>
                      <a:r>
                        <a:rPr lang="pt-BR" altLang="zh-CN" sz="1100" b="0" kern="1200" dirty="0">
                          <a:solidFill>
                            <a:schemeClr val="tx1"/>
                          </a:solidFill>
                          <a:latin typeface="微软雅黑" panose="020B0503020204020204" charset="-122"/>
                          <a:ea typeface="微软雅黑" panose="020B0503020204020204" charset="-122"/>
                          <a:cs typeface="微软雅黑" panose="020B0503020204020204" charset="-122"/>
                        </a:rPr>
                        <a:t>(</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7</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3</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 1.0g</a:t>
                      </a:r>
                      <a:r>
                        <a:rPr lang="zh-CN" altLang="pt-BR" sz="1100" b="0" dirty="0">
                          <a:solidFill>
                            <a:schemeClr val="tx1"/>
                          </a:solidFill>
                          <a:latin typeface="微软雅黑" panose="020B0503020204020204" charset="-122"/>
                          <a:ea typeface="微软雅黑" panose="020B0503020204020204" charset="-122"/>
                          <a:cs typeface="微软雅黑" panose="020B0503020204020204" charset="-122"/>
                        </a:rPr>
                        <a:t>与</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C</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8</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H</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11</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NO</a:t>
                      </a:r>
                      <a:r>
                        <a:rPr lang="pt-BR" altLang="zh-CN" sz="1100" b="0" baseline="-25000" dirty="0">
                          <a:solidFill>
                            <a:schemeClr val="tx1"/>
                          </a:solidFill>
                          <a:latin typeface="微软雅黑" panose="020B0503020204020204" charset="-122"/>
                          <a:ea typeface="微软雅黑" panose="020B0503020204020204" charset="-122"/>
                          <a:cs typeface="微软雅黑" panose="020B0503020204020204" charset="-122"/>
                        </a:rPr>
                        <a:t>5</a:t>
                      </a:r>
                      <a:r>
                        <a:rPr lang="pt-BR" altLang="zh-CN" sz="1100" b="0" dirty="0">
                          <a:solidFill>
                            <a:schemeClr val="tx1"/>
                          </a:solidFill>
                          <a:latin typeface="微软雅黑" panose="020B0503020204020204" charset="-122"/>
                          <a:ea typeface="微软雅黑" panose="020B0503020204020204" charset="-122"/>
                          <a:cs typeface="微软雅黑" panose="020B0503020204020204" charset="-122"/>
                        </a:rPr>
                        <a:t>S 0.5g</a:t>
                      </a:r>
                      <a:r>
                        <a:rPr lang="pt-BR" altLang="zh-CN" sz="1100" b="0" kern="1200" dirty="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1100" b="0" kern="120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3"/>
                  </a:ext>
                </a:extLst>
              </a:tr>
              <a:tr h="63448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用法用量</a:t>
                      </a:r>
                    </a:p>
                  </a:txBody>
                  <a:tcPr anchor="ctr">
                    <a:solidFill>
                      <a:schemeClr val="accent6">
                        <a:lumMod val="20000"/>
                        <a:lumOff val="80000"/>
                      </a:schemeClr>
                    </a:solidFill>
                  </a:tcPr>
                </a:tc>
                <a:tc gridSpan="3">
                  <a:txBody>
                    <a:bodyPr/>
                    <a:lstStyle/>
                    <a:p>
                      <a:pPr marL="0" indent="0">
                        <a:lnSpc>
                          <a:spcPct val="100000"/>
                        </a:lnSpc>
                      </a:pP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成人及</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12</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岁以上儿童，每日</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1.5</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3.0g</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，分</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次给药。严重感染患者不超过</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6.0g/</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日。</a:t>
                      </a:r>
                      <a:endPar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endParaRPr>
                    </a:p>
                    <a:p>
                      <a:pPr marL="0" indent="0">
                        <a:lnSpc>
                          <a:spcPct val="100000"/>
                        </a:lnSpc>
                      </a:pP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12</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岁以下儿童：每日</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75mg/kg</a:t>
                      </a:r>
                      <a:r>
                        <a:rPr lang="zh-CN" altLang="en-US" sz="1400" b="0" kern="1200" dirty="0">
                          <a:solidFill>
                            <a:srgbClr val="FF0000"/>
                          </a:solidFill>
                          <a:latin typeface="微软雅黑" panose="020B0503020204020204" charset="-122"/>
                          <a:ea typeface="微软雅黑" panose="020B0503020204020204" charset="-122"/>
                          <a:cs typeface="微软雅黑" panose="020B0503020204020204" charset="-122"/>
                        </a:rPr>
                        <a:t>，</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分</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1</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a:t>
                      </a:r>
                      <a:r>
                        <a:rPr lang="en-US" altLang="zh-CN" sz="1400" b="1" kern="1200" dirty="0">
                          <a:solidFill>
                            <a:srgbClr val="FF0000"/>
                          </a:solidFill>
                          <a:latin typeface="微软雅黑" panose="020B0503020204020204" charset="-122"/>
                          <a:ea typeface="微软雅黑" panose="020B0503020204020204" charset="-122"/>
                          <a:cs typeface="微软雅黑" panose="020B0503020204020204" charset="-122"/>
                        </a:rPr>
                        <a:t>2</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次给药</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a:t>
                      </a:r>
                    </a:p>
                  </a:txBody>
                  <a:tcPr anchor="ctr">
                    <a:solidFill>
                      <a:schemeClr val="bg1">
                        <a:lumMod val="95000"/>
                      </a:schemeClr>
                    </a:solidFill>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4"/>
                  </a:ext>
                </a:extLst>
              </a:tr>
              <a:tr h="335902">
                <a:tc>
                  <a:txBody>
                    <a:bodyPr/>
                    <a:lstStyle/>
                    <a:p>
                      <a:pPr>
                        <a:lnSpc>
                          <a:spcPct val="100000"/>
                        </a:lnSpc>
                      </a:pPr>
                      <a:r>
                        <a:rPr lang="zh-CN" altLang="en-US" sz="1400" b="1" dirty="0">
                          <a:latin typeface="微软雅黑" panose="020B0503020204020204" charset="-122"/>
                          <a:ea typeface="微软雅黑" panose="020B0503020204020204" charset="-122"/>
                        </a:rPr>
                        <a:t>中国大陆首次上市时间</a:t>
                      </a:r>
                    </a:p>
                  </a:txBody>
                  <a:tcPr anchor="ctr">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2016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5</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月</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rPr>
                        <a:t>2024</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年新修订说明书增加适应症膀胱炎和肾盂肾炎</a:t>
                      </a:r>
                    </a:p>
                  </a:txBody>
                  <a:tcPr anchor="c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目前大陆地区同通用名药品的上市情况</a:t>
                      </a:r>
                    </a:p>
                  </a:txBody>
                  <a:tcPr anchor="ctr">
                    <a:solidFill>
                      <a:schemeClr val="accent6">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a:solidFill>
                            <a:srgbClr val="FF0000"/>
                          </a:solidFill>
                          <a:latin typeface="微软雅黑" panose="020B0503020204020204" charset="-122"/>
                          <a:ea typeface="微软雅黑" panose="020B0503020204020204" charset="-122"/>
                        </a:rPr>
                        <a:t>独家</a:t>
                      </a:r>
                    </a:p>
                  </a:txBody>
                  <a:tcPr anchor="ctr">
                    <a:solidFill>
                      <a:schemeClr val="bg1">
                        <a:lumMod val="95000"/>
                      </a:schemeClr>
                    </a:solidFill>
                  </a:tcPr>
                </a:tc>
                <a:extLst>
                  <a:ext uri="{0D108BD9-81ED-4DB2-BD59-A6C34878D82A}">
                    <a16:rowId xmlns:a16="http://schemas.microsoft.com/office/drawing/2014/main" val="10005"/>
                  </a:ext>
                </a:extLst>
              </a:tr>
              <a:tr h="500466">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b="1" dirty="0">
                          <a:latin typeface="微软雅黑" panose="020B0503020204020204" charset="-122"/>
                          <a:ea typeface="微软雅黑" panose="020B0503020204020204" charset="-122"/>
                        </a:rPr>
                        <a:t>全球首个上市国家及上市时间</a:t>
                      </a:r>
                    </a:p>
                  </a:txBody>
                  <a:tcPr anchor="ct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中国</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/2016</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1400" b="0" dirty="0">
                          <a:solidFill>
                            <a:schemeClr val="tx1"/>
                          </a:solidFill>
                          <a:latin typeface="微软雅黑" panose="020B0503020204020204" charset="-122"/>
                          <a:ea typeface="微软雅黑" panose="020B0503020204020204" charset="-122"/>
                          <a:cs typeface="微软雅黑" panose="020B0503020204020204" charset="-122"/>
                        </a:rPr>
                        <a:t>5</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月</a:t>
                      </a:r>
                      <a:endParaRPr lang="en-US" altLang="zh-CN" sz="1400" b="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tc>
                  <a:txBody>
                    <a:bodyPr/>
                    <a:lstStyle/>
                    <a:p>
                      <a:pPr>
                        <a:lnSpc>
                          <a:spcPct val="100000"/>
                        </a:lnSpc>
                      </a:pP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是否为</a:t>
                      </a:r>
                      <a:r>
                        <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rPr>
                        <a:t>OTC</a:t>
                      </a:r>
                      <a:r>
                        <a:rPr lang="zh-CN" altLang="en-US" sz="1400" b="1" kern="1200" dirty="0">
                          <a:solidFill>
                            <a:schemeClr val="tx1"/>
                          </a:solidFill>
                          <a:latin typeface="微软雅黑" panose="020B0503020204020204" charset="-122"/>
                          <a:ea typeface="微软雅黑" panose="020B0503020204020204" charset="-122"/>
                          <a:cs typeface="微软雅黑" panose="020B0503020204020204" charset="-122"/>
                        </a:rPr>
                        <a:t>药品</a:t>
                      </a:r>
                    </a:p>
                  </a:txBody>
                  <a:tcPr anchor="ctr">
                    <a:solidFill>
                      <a:schemeClr val="accent6">
                        <a:lumMod val="20000"/>
                        <a:lumOff val="80000"/>
                      </a:schemeClr>
                    </a:solidFill>
                  </a:tcPr>
                </a:tc>
                <a:tc>
                  <a:txBody>
                    <a:bodyPr/>
                    <a:lstStyle/>
                    <a:p>
                      <a:pPr>
                        <a:lnSpc>
                          <a:spcPct val="100000"/>
                        </a:lnSpc>
                      </a:pPr>
                      <a:r>
                        <a:rPr lang="zh-CN" altLang="en-US" sz="1400" b="0" kern="1200" dirty="0">
                          <a:solidFill>
                            <a:schemeClr val="tx1"/>
                          </a:solidFill>
                          <a:latin typeface="微软雅黑" panose="020B0503020204020204" charset="-122"/>
                          <a:ea typeface="微软雅黑" panose="020B0503020204020204" charset="-122"/>
                          <a:cs typeface="+mn-cs"/>
                        </a:rPr>
                        <a:t>否</a:t>
                      </a:r>
                    </a:p>
                  </a:txBody>
                  <a:tcPr anchor="ctr">
                    <a:solidFill>
                      <a:schemeClr val="bg1">
                        <a:lumMod val="95000"/>
                      </a:schemeClr>
                    </a:solidFill>
                  </a:tcPr>
                </a:tc>
                <a:extLst>
                  <a:ext uri="{0D108BD9-81ED-4DB2-BD59-A6C34878D82A}">
                    <a16:rowId xmlns:a16="http://schemas.microsoft.com/office/drawing/2014/main" val="10006"/>
                  </a:ext>
                </a:extLst>
              </a:tr>
            </a:tbl>
          </a:graphicData>
        </a:graphic>
      </p:graphicFrame>
      <p:sp>
        <p:nvSpPr>
          <p:cNvPr id="8" name="矩形 7"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46685" y="680085"/>
            <a:ext cx="11922125" cy="458470"/>
          </a:xfrm>
          <a:prstGeom prst="rect">
            <a:avLst/>
          </a:prstGeom>
        </p:spPr>
        <p:txBody>
          <a:bodyPr wrap="square">
            <a:noAutofit/>
          </a:bodyPr>
          <a:lstStyle/>
          <a:p>
            <a:pPr algn="ctr" fontAlgn="base">
              <a:spcBef>
                <a:spcPct val="0"/>
              </a:spcBef>
              <a:spcAft>
                <a:spcPct val="0"/>
              </a:spcAft>
              <a:defRPr/>
            </a:pPr>
            <a:r>
              <a:rPr lang="zh-CN" altLang="en-US" sz="2800" b="1" dirty="0">
                <a:latin typeface="微软雅黑" panose="020B0503020204020204" charset="-122"/>
                <a:ea typeface="微软雅黑" panose="020B0503020204020204" charset="-122"/>
                <a:cs typeface="微软雅黑" panose="020B0503020204020204" charset="-122"/>
                <a:sym typeface="+mn-ea"/>
              </a:rPr>
              <a:t>原研</a:t>
            </a:r>
            <a:r>
              <a:rPr lang="zh-CN" altLang="en-US" sz="2800" b="1" dirty="0">
                <a:solidFill>
                  <a:srgbClr val="FF0000"/>
                </a:solidFill>
                <a:latin typeface="微软雅黑" panose="020B0503020204020204" charset="-122"/>
                <a:ea typeface="微软雅黑" panose="020B0503020204020204" charset="-122"/>
                <a:cs typeface="微软雅黑" panose="020B0503020204020204" charset="-122"/>
                <a:sym typeface="+mn-ea"/>
              </a:rPr>
              <a:t>Ⅰ类</a:t>
            </a:r>
            <a:r>
              <a:rPr lang="zh-CN" altLang="en-US" sz="2800" b="1" dirty="0">
                <a:latin typeface="微软雅黑" panose="020B0503020204020204" charset="-122"/>
                <a:ea typeface="微软雅黑" panose="020B0503020204020204" charset="-122"/>
                <a:cs typeface="微软雅黑" panose="020B0503020204020204" charset="-122"/>
                <a:sym typeface="+mn-ea"/>
              </a:rPr>
              <a:t>新药，</a:t>
            </a:r>
            <a:r>
              <a:rPr lang="zh-CN" altLang="en-US" sz="2800" b="1" dirty="0">
                <a:solidFill>
                  <a:srgbClr val="FF0000"/>
                </a:solidFill>
                <a:latin typeface="微软雅黑" panose="020B0503020204020204" charset="-122"/>
                <a:ea typeface="微软雅黑" panose="020B0503020204020204" charset="-122"/>
                <a:cs typeface="微软雅黑" panose="020B0503020204020204" charset="-122"/>
                <a:sym typeface="+mn-ea"/>
              </a:rPr>
              <a:t>延缓细菌耐药，治疗儿童细菌性脑膜炎优效</a:t>
            </a:r>
          </a:p>
        </p:txBody>
      </p:sp>
      <p:sp>
        <p:nvSpPr>
          <p:cNvPr id="14" name="圆角矩形 3"/>
          <p:cNvSpPr/>
          <p:nvPr>
            <p:custDataLst>
              <p:tags r:id="rId2"/>
            </p:custDataLst>
          </p:nvPr>
        </p:nvSpPr>
        <p:spPr bwMode="auto">
          <a:xfrm>
            <a:off x="207645" y="276225"/>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01</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_文本框 4"/>
          <p:cNvSpPr txBox="1"/>
          <p:nvPr>
            <p:custDataLst>
              <p:tags r:id="rId1"/>
            </p:custDataLst>
          </p:nvPr>
        </p:nvSpPr>
        <p:spPr>
          <a:xfrm>
            <a:off x="843280" y="252730"/>
            <a:ext cx="1921510" cy="427355"/>
          </a:xfrm>
          <a:prstGeom prst="rect">
            <a:avLst/>
          </a:prstGeom>
          <a:noFill/>
        </p:spPr>
        <p:txBody>
          <a:bodyPr rIns="270000">
            <a:noAutofit/>
          </a:bodyPr>
          <a:lstStyle/>
          <a:p>
            <a:pPr algn="r">
              <a:defRPr/>
            </a:pPr>
            <a:r>
              <a:rPr lang="zh-CN" altLang="en-US" sz="1900" b="1" dirty="0">
                <a:latin typeface="微软雅黑" panose="020B0503020204020204" charset="-122"/>
                <a:ea typeface="微软雅黑" panose="020B0503020204020204" charset="-122"/>
                <a:sym typeface="+mn-ea"/>
              </a:rPr>
              <a:t>基本信息</a:t>
            </a:r>
            <a:r>
              <a:rPr lang="en-US" altLang="zh-CN" sz="1900" b="1" dirty="0">
                <a:latin typeface="微软雅黑" panose="020B0503020204020204" charset="-122"/>
                <a:ea typeface="微软雅黑" panose="020B0503020204020204" charset="-122"/>
                <a:sym typeface="+mn-ea"/>
              </a:rPr>
              <a:t>(2/3)</a:t>
            </a:r>
            <a:endParaRPr lang="zh-CN" altLang="en-US" sz="1900" b="1" dirty="0">
              <a:latin typeface="微软雅黑" panose="020B0503020204020204" charset="-122"/>
              <a:ea typeface="微软雅黑" panose="020B0503020204020204" charset="-122"/>
              <a:sym typeface="+mn-ea"/>
            </a:endParaRPr>
          </a:p>
        </p:txBody>
      </p:sp>
      <p:sp>
        <p:nvSpPr>
          <p:cNvPr id="5" name="圆角矩形 19"/>
          <p:cNvSpPr/>
          <p:nvPr/>
        </p:nvSpPr>
        <p:spPr>
          <a:xfrm>
            <a:off x="1142174" y="1342970"/>
            <a:ext cx="9907652" cy="609253"/>
          </a:xfrm>
          <a:prstGeom prst="roundRect">
            <a:avLst/>
          </a:prstGeom>
          <a:solidFill>
            <a:srgbClr val="E2F0D9"/>
          </a:solidFill>
          <a:ln>
            <a:noFill/>
          </a:ln>
        </p:spPr>
        <p:txBody>
          <a:bodyPr vert="horz" wrap="square" lIns="91440" tIns="45720" rIns="91440" bIns="45720" numCol="1" anchor="ctr" anchorCtr="0" compatLnSpc="1"/>
          <a:lstStyle/>
          <a:p>
            <a:pPr algn="ctr">
              <a:lnSpc>
                <a:spcPct val="150000"/>
              </a:lnSpc>
            </a:pPr>
            <a:r>
              <a:rPr lang="zh-CN" altLang="en-US" sz="2000" b="1" dirty="0">
                <a:latin typeface="微软雅黑" panose="020B0503020204020204" charset="-122"/>
                <a:ea typeface="微软雅黑" panose="020B0503020204020204" charset="-122"/>
                <a:sym typeface="Bebas" pitchFamily="2" charset="0"/>
              </a:rPr>
              <a:t>参照药：</a:t>
            </a:r>
            <a:r>
              <a:rPr lang="zh-CN" altLang="en-US" sz="2000" b="1" dirty="0">
                <a:solidFill>
                  <a:schemeClr val="tx1"/>
                </a:solidFill>
                <a:latin typeface="微软雅黑" panose="020B0503020204020204" charset="-122"/>
                <a:ea typeface="微软雅黑" panose="020B0503020204020204" charset="-122"/>
              </a:rPr>
              <a:t>注射用头孢噻肟钠他唑巴坦钠</a:t>
            </a:r>
            <a:endParaRPr lang="zh-CN" altLang="en-US" sz="2000" b="1" dirty="0">
              <a:solidFill>
                <a:schemeClr val="tx1"/>
              </a:solidFill>
              <a:latin typeface="微软雅黑" panose="020B0503020204020204" charset="-122"/>
              <a:ea typeface="微软雅黑" panose="020B0503020204020204" charset="-122"/>
              <a:sym typeface="Bebas" pitchFamily="2"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1375517968"/>
              </p:ext>
            </p:extLst>
          </p:nvPr>
        </p:nvGraphicFramePr>
        <p:xfrm>
          <a:off x="1141539" y="1952223"/>
          <a:ext cx="9907652" cy="3711589"/>
        </p:xfrm>
        <a:graphic>
          <a:graphicData uri="http://schemas.openxmlformats.org/drawingml/2006/table">
            <a:tbl>
              <a:tblPr firstRow="1" bandRow="1">
                <a:tableStyleId>{5C22544A-7EE6-4342-B048-85BDC9FD1C3A}</a:tableStyleId>
              </a:tblPr>
              <a:tblGrid>
                <a:gridCol w="1664335">
                  <a:extLst>
                    <a:ext uri="{9D8B030D-6E8A-4147-A177-3AD203B41FA5}">
                      <a16:colId xmlns:a16="http://schemas.microsoft.com/office/drawing/2014/main" val="20000"/>
                    </a:ext>
                  </a:extLst>
                </a:gridCol>
                <a:gridCol w="1902651">
                  <a:extLst>
                    <a:ext uri="{9D8B030D-6E8A-4147-A177-3AD203B41FA5}">
                      <a16:colId xmlns:a16="http://schemas.microsoft.com/office/drawing/2014/main" val="20001"/>
                    </a:ext>
                  </a:extLst>
                </a:gridCol>
                <a:gridCol w="6340666">
                  <a:extLst>
                    <a:ext uri="{9D8B030D-6E8A-4147-A177-3AD203B41FA5}">
                      <a16:colId xmlns:a16="http://schemas.microsoft.com/office/drawing/2014/main" val="20002"/>
                    </a:ext>
                  </a:extLst>
                </a:gridCol>
              </a:tblGrid>
              <a:tr h="733806">
                <a:tc rowSpan="2">
                  <a:txBody>
                    <a:bodyPr/>
                    <a:lstStyle/>
                    <a:p>
                      <a:pPr algn="ct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1</a:t>
                      </a:r>
                      <a:r>
                        <a:rPr lang="en-US" altLang="zh-CN" sz="1600" b="0" dirty="0">
                          <a:solidFill>
                            <a:schemeClr val="tx1"/>
                          </a:solidFill>
                          <a:effectLst/>
                          <a:latin typeface="微软雅黑" panose="020B0503020204020204" charset="-122"/>
                          <a:ea typeface="微软雅黑" panose="020B0503020204020204" charset="-122"/>
                          <a:cs typeface="微软雅黑" panose="020B0503020204020204" charset="-122"/>
                        </a:rPr>
                        <a:t>. </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相似程度高</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zh-CN" altLang="en-US" sz="1600" b="0" dirty="0">
                          <a:solidFill>
                            <a:schemeClr val="tx1"/>
                          </a:solidFill>
                          <a:effectLst/>
                          <a:latin typeface="微软雅黑" panose="020B0503020204020204" charset="-122"/>
                          <a:ea typeface="微软雅黑" panose="020B0503020204020204" charset="-122"/>
                        </a:rPr>
                        <a:t>①</a:t>
                      </a:r>
                      <a:r>
                        <a:rPr lang="zh-CN" altLang="en-US" sz="1600" b="1" dirty="0">
                          <a:solidFill>
                            <a:srgbClr val="FF0000"/>
                          </a:solidFill>
                          <a:effectLst/>
                          <a:latin typeface="微软雅黑" panose="020B0503020204020204" charset="-122"/>
                          <a:ea typeface="微软雅黑" panose="020B0503020204020204" charset="-122"/>
                        </a:rPr>
                        <a:t>适应症</a:t>
                      </a:r>
                      <a:r>
                        <a:rPr lang="zh-CN" altLang="en-US" sz="1600" b="0" dirty="0">
                          <a:solidFill>
                            <a:schemeClr val="tx1"/>
                          </a:solidFill>
                          <a:effectLst/>
                          <a:latin typeface="微软雅黑" panose="020B0503020204020204" charset="-122"/>
                          <a:ea typeface="微软雅黑" panose="020B0503020204020204" charset="-122"/>
                        </a:rPr>
                        <a:t>相似</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lnSpc>
                          <a:spcPct val="150000"/>
                        </a:lnSpc>
                      </a:pP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均为</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广谱抗菌药物</a:t>
                      </a: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，均能针对产</a:t>
                      </a:r>
                      <a:r>
                        <a:rPr lang="en-US" altLang="zh-CN" sz="1600" b="0" dirty="0">
                          <a:solidFill>
                            <a:schemeClr val="tx1"/>
                          </a:solidFill>
                          <a:effectLst/>
                          <a:latin typeface="微软雅黑" panose="020B0503020204020204" charset="-122"/>
                          <a:ea typeface="微软雅黑" panose="020B0503020204020204" charset="-122"/>
                          <a:cs typeface="微软雅黑" panose="020B0503020204020204" charset="-122"/>
                        </a:rPr>
                        <a:t>β-</a:t>
                      </a: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内酰胺酶的敏感菌引起的各种感染</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962015">
                <a:tc vMerge="1">
                  <a:txBody>
                    <a:bodyPr/>
                    <a:lstStyle/>
                    <a:p>
                      <a:endParaRPr lang="zh-CN"/>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r>
                        <a:rPr lang="zh-CN" altLang="en-US" sz="1600" b="0" dirty="0">
                          <a:solidFill>
                            <a:schemeClr val="tx1"/>
                          </a:solidFill>
                          <a:effectLst/>
                          <a:latin typeface="微软雅黑" panose="020B0503020204020204" charset="-122"/>
                          <a:ea typeface="微软雅黑" panose="020B0503020204020204" charset="-122"/>
                        </a:rPr>
                        <a:t>②</a:t>
                      </a:r>
                      <a:r>
                        <a:rPr lang="zh-CN" altLang="en-US" sz="1600" b="1" dirty="0">
                          <a:solidFill>
                            <a:srgbClr val="FF0000"/>
                          </a:solidFill>
                          <a:effectLst/>
                          <a:latin typeface="微软雅黑" panose="020B0503020204020204" charset="-122"/>
                          <a:ea typeface="微软雅黑" panose="020B0503020204020204" charset="-122"/>
                        </a:rPr>
                        <a:t>作用机制</a:t>
                      </a:r>
                      <a:r>
                        <a:rPr lang="zh-CN" altLang="en-US" sz="1600" b="0" dirty="0">
                          <a:solidFill>
                            <a:schemeClr val="tx1"/>
                          </a:solidFill>
                          <a:effectLst/>
                          <a:latin typeface="微软雅黑" panose="020B0503020204020204" charset="-122"/>
                          <a:ea typeface="微软雅黑" panose="020B0503020204020204" charset="-122"/>
                        </a:rPr>
                        <a:t>相似</a:t>
                      </a:r>
                      <a:endParaRPr lang="zh-CN" altLang="en-US" sz="1600" b="1" dirty="0">
                        <a:solidFill>
                          <a:srgbClr val="FF0000"/>
                        </a:solidFill>
                        <a:effectLst/>
                        <a:latin typeface="微软雅黑" panose="020B0503020204020204" charset="-122"/>
                        <a:ea typeface="微软雅黑" panose="020B0503020204020204" charset="-122"/>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defRPr/>
                      </a:pPr>
                      <a:r>
                        <a:rPr lang="zh-CN" altLang="en-US" sz="1600" b="0" dirty="0">
                          <a:solidFill>
                            <a:schemeClr val="tx1"/>
                          </a:solidFill>
                          <a:effectLst/>
                          <a:latin typeface="微软雅黑" panose="020B0503020204020204" charset="-122"/>
                          <a:ea typeface="微软雅黑" panose="020B0503020204020204" charset="-122"/>
                          <a:cs typeface="微软雅黑" panose="020B0503020204020204" charset="-122"/>
                        </a:rPr>
                        <a:t>均为</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第三代头孢菌素</a:t>
                      </a:r>
                      <a:r>
                        <a:rPr lang="en-US" altLang="zh-CN" sz="1600" b="0" dirty="0">
                          <a:solidFill>
                            <a:schemeClr val="tx1"/>
                          </a:solidFill>
                          <a:effectLst/>
                          <a:latin typeface="微软雅黑" panose="020B0503020204020204" charset="-122"/>
                          <a:ea typeface="微软雅黑" panose="020B0503020204020204" charset="-122"/>
                          <a:cs typeface="微软雅黑" panose="020B0503020204020204" charset="-122"/>
                        </a:rPr>
                        <a:t>+</a:t>
                      </a: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β-</a:t>
                      </a:r>
                      <a:r>
                        <a:rPr lang="zh-CN" altLang="en-US" sz="1600" b="1" dirty="0">
                          <a:solidFill>
                            <a:schemeClr val="tx1"/>
                          </a:solidFill>
                          <a:effectLst/>
                          <a:latin typeface="微软雅黑" panose="020B0503020204020204" charset="-122"/>
                          <a:ea typeface="微软雅黑" panose="020B0503020204020204" charset="-122"/>
                          <a:cs typeface="微软雅黑" panose="020B0503020204020204" charset="-122"/>
                        </a:rPr>
                        <a:t>内酰胺酶抑制剂</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870101">
                <a:tc gridSpan="2">
                  <a:txBody>
                    <a:bodyPr/>
                    <a:lstStyle/>
                    <a:p>
                      <a:pPr algn="ct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2. </a:t>
                      </a:r>
                      <a:r>
                        <a:rPr lang="zh-CN" altLang="en-US" sz="1600" b="1" dirty="0">
                          <a:solidFill>
                            <a:srgbClr val="FF0000"/>
                          </a:solidFill>
                          <a:effectLst/>
                          <a:latin typeface="微软雅黑" panose="020B0503020204020204" charset="-122"/>
                          <a:ea typeface="微软雅黑" panose="020B0503020204020204" charset="-122"/>
                          <a:cs typeface="微软雅黑" panose="020B0503020204020204" charset="-122"/>
                        </a:rPr>
                        <a:t>标准治疗药物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lang="zh-CN"/>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pPr algn="l">
                        <a:lnSpc>
                          <a:spcPct val="150000"/>
                        </a:lnSpc>
                      </a:pPr>
                      <a:r>
                        <a:rPr lang="zh-CN" altLang="en-US" sz="1600" b="0" dirty="0">
                          <a:solidFill>
                            <a:schemeClr val="tx1"/>
                          </a:solidFill>
                          <a:effectLst/>
                          <a:latin typeface="微软雅黑" panose="020B0503020204020204" charset="-122"/>
                          <a:ea typeface="微软雅黑" panose="020B0503020204020204" charset="-122"/>
                        </a:rPr>
                        <a:t>头孢噻肟为经典三代头孢菌素，是抗细菌感染标准治疗药物。</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870101">
                <a:tc gridSpan="2">
                  <a:txBody>
                    <a:bodyPr/>
                    <a:lstStyle/>
                    <a:p>
                      <a:pPr algn="ctr"/>
                      <a:r>
                        <a:rPr lang="en-US" altLang="zh-CN" sz="1600" b="1" dirty="0">
                          <a:solidFill>
                            <a:schemeClr val="tx1"/>
                          </a:solidFill>
                          <a:effectLst/>
                          <a:latin typeface="微软雅黑" panose="020B0503020204020204" charset="-122"/>
                          <a:ea typeface="微软雅黑" panose="020B0503020204020204" charset="-122"/>
                          <a:cs typeface="微软雅黑" panose="020B0503020204020204" charset="-122"/>
                        </a:rPr>
                        <a:t>3. </a:t>
                      </a:r>
                      <a:r>
                        <a:rPr lang="zh-CN" altLang="en-US" sz="1600" b="1" dirty="0">
                          <a:solidFill>
                            <a:srgbClr val="FF0000"/>
                          </a:solidFill>
                          <a:effectLst/>
                          <a:latin typeface="微软雅黑" panose="020B0503020204020204" charset="-122"/>
                          <a:ea typeface="微软雅黑" panose="020B0503020204020204" charset="-122"/>
                          <a:cs typeface="微软雅黑" panose="020B0503020204020204" charset="-122"/>
                        </a:rPr>
                        <a:t>临床使用广泛</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tc hMerge="1">
                  <a:txBody>
                    <a:bodyPr/>
                    <a:lstStyle/>
                    <a:p>
                      <a:endParaRPr lang="zh-CN"/>
                    </a:p>
                  </a:txBody>
                  <a:tcPr/>
                </a:tc>
                <a:tc>
                  <a:txBody>
                    <a:bodyPr/>
                    <a:lstStyle/>
                    <a:p>
                      <a:pPr marL="285750" indent="-285750" algn="l">
                        <a:lnSpc>
                          <a:spcPct val="150000"/>
                        </a:lnSpc>
                        <a:buFont typeface="Arial" panose="020B0604020202020204" pitchFamily="34" charset="0"/>
                        <a:buChar char="•"/>
                      </a:pPr>
                      <a:r>
                        <a:rPr lang="zh-CN" altLang="en-US" sz="1600" b="0" dirty="0">
                          <a:solidFill>
                            <a:schemeClr val="tx1"/>
                          </a:solidFill>
                          <a:effectLst/>
                          <a:latin typeface="微软雅黑" panose="020B0503020204020204" charset="-122"/>
                          <a:ea typeface="微软雅黑" panose="020B0503020204020204" charset="-122"/>
                        </a:rPr>
                        <a:t>头孢噻肟钠他唑巴坦钠</a:t>
                      </a:r>
                      <a:r>
                        <a:rPr lang="en-US" altLang="zh-CN" sz="1600" b="0" dirty="0">
                          <a:solidFill>
                            <a:schemeClr val="tx1"/>
                          </a:solidFill>
                          <a:effectLst/>
                          <a:latin typeface="微软雅黑" panose="020B0503020204020204" charset="-122"/>
                          <a:ea typeface="微软雅黑" panose="020B0503020204020204" charset="-122"/>
                        </a:rPr>
                        <a:t>2023</a:t>
                      </a:r>
                      <a:r>
                        <a:rPr lang="zh-CN" altLang="en-US" sz="1600" b="0" dirty="0">
                          <a:solidFill>
                            <a:schemeClr val="tx1"/>
                          </a:solidFill>
                          <a:effectLst/>
                          <a:latin typeface="微软雅黑" panose="020B0503020204020204" charset="-122"/>
                          <a:ea typeface="微软雅黑" panose="020B0503020204020204" charset="-122"/>
                        </a:rPr>
                        <a:t>年进入我国医保目录后，快速补充我国临床抗耐药感染治疗药物选择，广泛应用于临床耐药菌感染治疗。</a:t>
                      </a:r>
                      <a:endParaRPr lang="zh-CN" altLang="en-US" sz="1600" b="0" dirty="0">
                        <a:solidFill>
                          <a:schemeClr val="tx1"/>
                        </a:solidFill>
                        <a:effectLst/>
                        <a:highlight>
                          <a:srgbClr val="FFFF00"/>
                        </a:highlight>
                        <a:latin typeface="微软雅黑" panose="020B0503020204020204" charset="-122"/>
                        <a:ea typeface="微软雅黑" panose="020B0503020204020204" charset="-122"/>
                        <a:cs typeface="微软雅黑" panose="020B0503020204020204" charset="-122"/>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bl>
          </a:graphicData>
        </a:graphic>
      </p:graphicFrame>
      <p:sp>
        <p:nvSpPr>
          <p:cNvPr id="14" name="圆角矩形 3"/>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01</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格 7"/>
          <p:cNvGraphicFramePr>
            <a:graphicFrameLocks noGrp="1"/>
          </p:cNvGraphicFramePr>
          <p:nvPr>
            <p:custDataLst>
              <p:tags r:id="rId1"/>
            </p:custDataLst>
          </p:nvPr>
        </p:nvGraphicFramePr>
        <p:xfrm>
          <a:off x="581660" y="922020"/>
          <a:ext cx="11140440" cy="2511552"/>
        </p:xfrm>
        <a:graphic>
          <a:graphicData uri="http://schemas.openxmlformats.org/drawingml/2006/table">
            <a:tbl>
              <a:tblPr firstRow="1" bandRow="1">
                <a:tableStyleId>{5C22544A-7EE6-4342-B048-85BDC9FD1C3A}</a:tableStyleId>
              </a:tblPr>
              <a:tblGrid>
                <a:gridCol w="11140440">
                  <a:extLst>
                    <a:ext uri="{9D8B030D-6E8A-4147-A177-3AD203B41FA5}">
                      <a16:colId xmlns:a16="http://schemas.microsoft.com/office/drawing/2014/main" val="20000"/>
                    </a:ext>
                  </a:extLst>
                </a:gridCol>
              </a:tblGrid>
              <a:tr h="438785">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2000" dirty="0">
                          <a:latin typeface="微软雅黑" panose="020B0503020204020204" charset="-122"/>
                          <a:ea typeface="微软雅黑" panose="020B0503020204020204" charset="-122"/>
                        </a:rPr>
                        <a:t>疾病基本情况</a:t>
                      </a:r>
                    </a:p>
                  </a:txBody>
                  <a:tcPr anchor="ctr">
                    <a:solidFill>
                      <a:srgbClr val="49A399"/>
                    </a:solidFill>
                  </a:tcPr>
                </a:tc>
                <a:extLst>
                  <a:ext uri="{0D108BD9-81ED-4DB2-BD59-A6C34878D82A}">
                    <a16:rowId xmlns:a16="http://schemas.microsoft.com/office/drawing/2014/main" val="10000"/>
                  </a:ext>
                </a:extLst>
              </a:tr>
              <a:tr h="556895">
                <a:tc>
                  <a:txBody>
                    <a:bodyPr/>
                    <a:lstStyle/>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中国细菌性脑膜炎年发病率约</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0.00124%</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，预计总患病人数约</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1.7</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万人</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4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其中包括儿童及新生儿。</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乙类传染病</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淋病</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2021</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年总发病数</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12.8</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万人</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。近年来淋病的发病率和对治疗抗菌药物的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耐药性</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都出现了明显的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升高</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en-US" altLang="zh-CN" sz="1400" b="1" kern="1200" dirty="0">
                        <a:solidFill>
                          <a:schemeClr val="dk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1"/>
                  </a:ext>
                </a:extLst>
              </a:tr>
              <a:tr h="992505">
                <a:tc>
                  <a:txBody>
                    <a:bodyPr/>
                    <a:lstStyle/>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国家卫健委细菌耐药监测网结果显示：常见致病菌，特别是</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产超广谱</a:t>
                      </a:r>
                      <a:r>
                        <a:rPr lang="en-US" altLang="zh-CN" sz="1400" b="1" dirty="0">
                          <a:solidFill>
                            <a:schemeClr val="tx1"/>
                          </a:solidFill>
                          <a:latin typeface="微软雅黑" panose="020B0503020204020204" charset="-122"/>
                          <a:ea typeface="微软雅黑" panose="020B0503020204020204" charset="-122"/>
                          <a:cs typeface="微软雅黑" panose="020B0503020204020204" charset="-122"/>
                          <a:sym typeface="+mn-ea"/>
                        </a:rPr>
                        <a:t>β-</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内酰胺酶的肠杆菌对头孢曲松</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耐药率逐年增高</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，基本在</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50%</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以上</a:t>
                      </a:r>
                      <a:r>
                        <a:rPr lang="zh-CN" altLang="en-US" sz="14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rPr>
                        <a:t>，最</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高达</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70%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，已成为急危重患者耐药菌感染的主要致病菌之一。</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algn="l" fontAlgn="base">
                        <a:spcBef>
                          <a:spcPct val="0"/>
                        </a:spcBef>
                        <a:spcAft>
                          <a:spcPct val="0"/>
                        </a:spcAft>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全国细菌监测网</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2014-2017</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年中国</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儿童及新生儿患者细菌耐药监测</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研究显示，</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sym typeface="+mn-ea"/>
                        </a:rPr>
                        <a:t>2017</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年头孢曲松耐药大肠埃希菌与肺炎克雷伯菌检出率分别高达</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47.4%</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53.5% </a:t>
                      </a:r>
                      <a:r>
                        <a:rPr lang="en-US" altLang="zh-CN" sz="1400" baseline="300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rPr>
                        <a:t>2</a:t>
                      </a:r>
                      <a:r>
                        <a:rPr lang="zh-CN" altLang="en-US" sz="1400" b="1"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rPr>
                        <a:t>。</a:t>
                      </a:r>
                      <a:endParaRPr lang="zh-CN" altLang="en-US" sz="1400" b="1" kern="12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sym typeface="+mn-ea"/>
                      </a:endParaRPr>
                    </a:p>
                  </a:txBody>
                  <a:tcPr anchor="ctr">
                    <a:solidFill>
                      <a:schemeClr val="bg1">
                        <a:lumMod val="95000"/>
                      </a:schemeClr>
                    </a:solidFill>
                  </a:tcPr>
                </a:tc>
                <a:extLst>
                  <a:ext uri="{0D108BD9-81ED-4DB2-BD59-A6C34878D82A}">
                    <a16:rowId xmlns:a16="http://schemas.microsoft.com/office/drawing/2014/main" val="10002"/>
                  </a:ext>
                </a:extLst>
              </a:tr>
              <a:tr h="467360">
                <a:tc>
                  <a:txBody>
                    <a:bodyPr/>
                    <a:lstStyle/>
                    <a:p>
                      <a:pPr marL="0" marR="0" lvl="0" indent="0" algn="l" defTabSz="914400" rtl="0" eaLnBrk="1" fontAlgn="base" latinLnBrk="0" hangingPunct="1">
                        <a:lnSpc>
                          <a:spcPct val="100000"/>
                        </a:lnSpc>
                        <a:spcBef>
                          <a:spcPct val="0"/>
                        </a:spcBef>
                        <a:spcAft>
                          <a:spcPct val="0"/>
                        </a:spcAft>
                        <a:buClrTx/>
                        <a:buSzTx/>
                        <a:buFontTx/>
                        <a:buNone/>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根据联合国和</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WHO</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预测，到</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2050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年，“超级细菌”感染将导致</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1000</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万人死亡。</a:t>
                      </a:r>
                      <a:endParaRPr lang="en-US" altLang="zh-CN" sz="1400" b="1" kern="1200" dirty="0">
                        <a:solidFill>
                          <a:schemeClr val="tx1"/>
                        </a:solidFill>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3"/>
                  </a:ext>
                </a:extLst>
              </a:tr>
            </a:tbl>
          </a:graphicData>
        </a:graphic>
      </p:graphicFrame>
      <p:sp>
        <p:nvSpPr>
          <p:cNvPr id="6" name="文本框 5"/>
          <p:cNvSpPr txBox="1"/>
          <p:nvPr/>
        </p:nvSpPr>
        <p:spPr>
          <a:xfrm>
            <a:off x="691888" y="6343567"/>
            <a:ext cx="11020216" cy="430887"/>
          </a:xfrm>
          <a:prstGeom prst="rect">
            <a:avLst/>
          </a:prstGeom>
          <a:noFill/>
        </p:spPr>
        <p:txBody>
          <a:bodyPr wrap="square" rtlCol="0">
            <a:spAutoFit/>
          </a:bodyPr>
          <a:lstStyle/>
          <a:p>
            <a:r>
              <a:rPr lang="zh-CN" altLang="en-US" sz="1100" i="0" dirty="0">
                <a:solidFill>
                  <a:srgbClr val="333333"/>
                </a:solidFill>
                <a:effectLst/>
                <a:latin typeface="宋体" panose="02010600030101010101" pitchFamily="2" charset="-122"/>
                <a:ea typeface="宋体" panose="02010600030101010101" pitchFamily="2" charset="-122"/>
              </a:rPr>
              <a:t>资料来源：</a:t>
            </a:r>
            <a:r>
              <a:rPr lang="en-US" altLang="zh-CN" sz="1100" i="0" dirty="0">
                <a:solidFill>
                  <a:srgbClr val="333333"/>
                </a:solidFill>
                <a:effectLst/>
                <a:latin typeface="宋体" panose="02010600030101010101" pitchFamily="2" charset="-122"/>
                <a:ea typeface="宋体" panose="02010600030101010101" pitchFamily="2" charset="-122"/>
              </a:rPr>
              <a:t>1.</a:t>
            </a:r>
            <a:r>
              <a:rPr lang="zh-CN" altLang="en-US" sz="1100" i="0" dirty="0">
                <a:solidFill>
                  <a:srgbClr val="333333"/>
                </a:solidFill>
                <a:effectLst/>
                <a:latin typeface="宋体" panose="02010600030101010101" pitchFamily="2" charset="-122"/>
                <a:ea typeface="宋体" panose="02010600030101010101" pitchFamily="2" charset="-122"/>
              </a:rPr>
              <a:t>中国疾病预防控制中心；</a:t>
            </a:r>
            <a:r>
              <a:rPr lang="en-US" altLang="zh-CN" sz="1100" i="0" dirty="0">
                <a:solidFill>
                  <a:srgbClr val="333333"/>
                </a:solidFill>
                <a:effectLst/>
                <a:latin typeface="宋体" panose="02010600030101010101" pitchFamily="2" charset="-122"/>
                <a:ea typeface="宋体" panose="02010600030101010101" pitchFamily="2" charset="-122"/>
              </a:rPr>
              <a:t>2. 《</a:t>
            </a:r>
            <a:r>
              <a:rPr lang="zh-CN" altLang="en-US" sz="1100" i="0" dirty="0">
                <a:solidFill>
                  <a:srgbClr val="333333"/>
                </a:solidFill>
                <a:effectLst/>
                <a:latin typeface="宋体" panose="02010600030101010101" pitchFamily="2" charset="-122"/>
                <a:ea typeface="宋体" panose="02010600030101010101" pitchFamily="2" charset="-122"/>
              </a:rPr>
              <a:t> </a:t>
            </a:r>
            <a:r>
              <a:rPr lang="en-US" altLang="zh-CN" sz="1100" i="0" dirty="0">
                <a:solidFill>
                  <a:srgbClr val="333333"/>
                </a:solidFill>
                <a:effectLst/>
                <a:latin typeface="宋体" panose="02010600030101010101" pitchFamily="2" charset="-122"/>
                <a:ea typeface="宋体" panose="02010600030101010101" pitchFamily="2" charset="-122"/>
              </a:rPr>
              <a:t>KUCERS′THE USE OF ANTIBIOTICS(SIXTH EDITION)》《</a:t>
            </a:r>
            <a:r>
              <a:rPr lang="zh-CN" altLang="en-US" sz="1100" i="0" dirty="0">
                <a:solidFill>
                  <a:srgbClr val="333333"/>
                </a:solidFill>
                <a:effectLst/>
                <a:latin typeface="宋体" panose="02010600030101010101" pitchFamily="2" charset="-122"/>
                <a:ea typeface="宋体" panose="02010600030101010101" pitchFamily="2" charset="-122"/>
              </a:rPr>
              <a:t>实用抗感染治疗学</a:t>
            </a:r>
            <a:r>
              <a:rPr lang="en-US" altLang="zh-CN" sz="1100" i="0" dirty="0">
                <a:solidFill>
                  <a:srgbClr val="333333"/>
                </a:solidFill>
                <a:effectLst/>
                <a:latin typeface="宋体" panose="02010600030101010101" pitchFamily="2" charset="-122"/>
                <a:ea typeface="宋体" panose="02010600030101010101" pitchFamily="2" charset="-122"/>
              </a:rPr>
              <a:t>》</a:t>
            </a:r>
            <a:r>
              <a:rPr lang="zh-CN" altLang="en-US" sz="1100" i="0" dirty="0">
                <a:solidFill>
                  <a:srgbClr val="333333"/>
                </a:solidFill>
                <a:effectLst/>
                <a:latin typeface="宋体" panose="02010600030101010101" pitchFamily="2" charset="-122"/>
                <a:ea typeface="宋体" panose="02010600030101010101" pitchFamily="2" charset="-122"/>
              </a:rPr>
              <a:t>（</a:t>
            </a:r>
            <a:r>
              <a:rPr lang="en-US" altLang="zh-CN" sz="1100" i="0" dirty="0">
                <a:solidFill>
                  <a:srgbClr val="333333"/>
                </a:solidFill>
                <a:effectLst/>
                <a:latin typeface="宋体" panose="02010600030101010101" pitchFamily="2" charset="-122"/>
                <a:ea typeface="宋体" panose="02010600030101010101" pitchFamily="2" charset="-122"/>
              </a:rPr>
              <a:t>2010</a:t>
            </a:r>
            <a:r>
              <a:rPr lang="zh-CN" altLang="en-US" sz="1100" i="0" dirty="0">
                <a:solidFill>
                  <a:srgbClr val="333333"/>
                </a:solidFill>
                <a:effectLst/>
                <a:latin typeface="宋体" panose="02010600030101010101" pitchFamily="2" charset="-122"/>
                <a:ea typeface="宋体" panose="02010600030101010101" pitchFamily="2" charset="-122"/>
              </a:rPr>
              <a:t>年版，汪复、张婴元主编）；</a:t>
            </a:r>
            <a:r>
              <a:rPr lang="en-US" altLang="zh-CN" sz="1100" dirty="0">
                <a:solidFill>
                  <a:srgbClr val="333333"/>
                </a:solidFill>
                <a:latin typeface="宋体" panose="02010600030101010101" pitchFamily="2" charset="-122"/>
                <a:ea typeface="宋体" panose="02010600030101010101" pitchFamily="2" charset="-122"/>
              </a:rPr>
              <a:t>3.</a:t>
            </a:r>
            <a:r>
              <a:rPr lang="en-US" altLang="zh-CN" sz="1100" i="0" dirty="0">
                <a:solidFill>
                  <a:srgbClr val="333333"/>
                </a:solidFill>
                <a:effectLst/>
                <a:latin typeface="宋体" panose="02010600030101010101" pitchFamily="2" charset="-122"/>
                <a:ea typeface="宋体" panose="02010600030101010101" pitchFamily="2" charset="-122"/>
              </a:rPr>
              <a:t>《</a:t>
            </a:r>
            <a:r>
              <a:rPr lang="zh-CN" altLang="en-US" sz="1100" i="0" dirty="0">
                <a:solidFill>
                  <a:srgbClr val="333333"/>
                </a:solidFill>
                <a:effectLst/>
                <a:latin typeface="宋体" panose="02010600030101010101" pitchFamily="2" charset="-122"/>
                <a:ea typeface="宋体" panose="02010600030101010101" pitchFamily="2" charset="-122"/>
              </a:rPr>
              <a:t>神经外科中枢神经系统感染诊治中国专家共识（</a:t>
            </a:r>
            <a:r>
              <a:rPr lang="en-US" altLang="zh-CN" sz="1100" i="0" dirty="0">
                <a:solidFill>
                  <a:srgbClr val="333333"/>
                </a:solidFill>
                <a:effectLst/>
                <a:latin typeface="宋体" panose="02010600030101010101" pitchFamily="2" charset="-122"/>
                <a:ea typeface="宋体" panose="02010600030101010101" pitchFamily="2" charset="-122"/>
              </a:rPr>
              <a:t>2021 </a:t>
            </a:r>
            <a:r>
              <a:rPr lang="zh-CN" altLang="en-US" sz="1100" i="0" dirty="0">
                <a:solidFill>
                  <a:srgbClr val="333333"/>
                </a:solidFill>
                <a:effectLst/>
                <a:latin typeface="宋体" panose="02010600030101010101" pitchFamily="2" charset="-122"/>
                <a:ea typeface="宋体" panose="02010600030101010101" pitchFamily="2" charset="-122"/>
              </a:rPr>
              <a:t>版）</a:t>
            </a:r>
            <a:r>
              <a:rPr lang="en-US" altLang="zh-CN" sz="1100" i="0" dirty="0">
                <a:solidFill>
                  <a:srgbClr val="333333"/>
                </a:solidFill>
                <a:effectLst/>
                <a:latin typeface="宋体" panose="02010600030101010101" pitchFamily="2" charset="-122"/>
                <a:ea typeface="宋体" panose="02010600030101010101" pitchFamily="2" charset="-122"/>
              </a:rPr>
              <a:t>》</a:t>
            </a:r>
            <a:endParaRPr lang="zh-CN" altLang="en-US" sz="1100" i="0" dirty="0">
              <a:solidFill>
                <a:srgbClr val="333333"/>
              </a:solidFill>
              <a:effectLst/>
              <a:latin typeface="宋体" panose="02010600030101010101" pitchFamily="2" charset="-122"/>
              <a:ea typeface="宋体" panose="02010600030101010101" pitchFamily="2" charset="-122"/>
            </a:endParaRPr>
          </a:p>
        </p:txBody>
      </p:sp>
      <p:graphicFrame>
        <p:nvGraphicFramePr>
          <p:cNvPr id="5" name="表格 7"/>
          <p:cNvGraphicFramePr>
            <a:graphicFrameLocks noGrp="1"/>
          </p:cNvGraphicFramePr>
          <p:nvPr>
            <p:custDataLst>
              <p:tags r:id="rId2"/>
            </p:custDataLst>
            <p:extLst>
              <p:ext uri="{D42A27DB-BD31-4B8C-83A1-F6EECF244321}">
                <p14:modId xmlns:p14="http://schemas.microsoft.com/office/powerpoint/2010/main" val="1363826080"/>
              </p:ext>
            </p:extLst>
          </p:nvPr>
        </p:nvGraphicFramePr>
        <p:xfrm>
          <a:off x="591185" y="3623310"/>
          <a:ext cx="11130915" cy="2665730"/>
        </p:xfrm>
        <a:graphic>
          <a:graphicData uri="http://schemas.openxmlformats.org/drawingml/2006/table">
            <a:tbl>
              <a:tblPr firstRow="1" bandRow="1">
                <a:tableStyleId>{5C22544A-7EE6-4342-B048-85BDC9FD1C3A}</a:tableStyleId>
              </a:tblPr>
              <a:tblGrid>
                <a:gridCol w="11130915">
                  <a:extLst>
                    <a:ext uri="{9D8B030D-6E8A-4147-A177-3AD203B41FA5}">
                      <a16:colId xmlns:a16="http://schemas.microsoft.com/office/drawing/2014/main" val="20000"/>
                    </a:ext>
                  </a:extLst>
                </a:gridCol>
              </a:tblGrid>
              <a:tr h="548640">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zh-CN" altLang="en-US" sz="2000" dirty="0">
                          <a:latin typeface="微软雅黑" panose="020B0503020204020204" charset="-122"/>
                          <a:ea typeface="微软雅黑" panose="020B0503020204020204" charset="-122"/>
                        </a:rPr>
                        <a:t>未满足的治疗需求</a:t>
                      </a:r>
                    </a:p>
                  </a:txBody>
                  <a:tcPr anchor="ctr">
                    <a:solidFill>
                      <a:srgbClr val="49A399"/>
                    </a:solidFill>
                  </a:tcPr>
                </a:tc>
                <a:extLst>
                  <a:ext uri="{0D108BD9-81ED-4DB2-BD59-A6C34878D82A}">
                    <a16:rowId xmlns:a16="http://schemas.microsoft.com/office/drawing/2014/main" val="10000"/>
                  </a:ext>
                </a:extLst>
              </a:tr>
              <a:tr h="2117090">
                <a:tc>
                  <a:txBody>
                    <a:bodyPr/>
                    <a:lstStyle/>
                    <a:p>
                      <a:pPr marL="285750" indent="-285750">
                        <a:lnSpc>
                          <a:spcPct val="120000"/>
                        </a:lnSpc>
                        <a:spcAft>
                          <a:spcPts val="600"/>
                        </a:spcAft>
                        <a:buFont typeface="Arial" panose="020B0604020202020204" pitchFamily="34" charset="0"/>
                        <a:buChar char="•"/>
                      </a:pP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大部分等抗生素</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不易透过血脑屏障</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rPr>
                        <a:t>2,</a:t>
                      </a:r>
                      <a:r>
                        <a:rPr lang="en-US" altLang="zh-CN" sz="1400" b="0" baseline="30000" dirty="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，临床最常用的头孢哌酮舒巴坦不能用于脑膜炎治疗</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rPr>
                        <a:t>2,</a:t>
                      </a:r>
                      <a:r>
                        <a:rPr lang="en-US" altLang="zh-CN" sz="1400" b="0" baseline="30000" dirty="0">
                          <a:solidFill>
                            <a:schemeClr val="tx1"/>
                          </a:solidFill>
                          <a:latin typeface="微软雅黑" panose="020B0503020204020204" charset="-122"/>
                          <a:ea typeface="微软雅黑" panose="020B0503020204020204" charset="-122"/>
                          <a:cs typeface="微软雅黑" panose="020B0503020204020204" charset="-122"/>
                        </a:rPr>
                        <a:t>3</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中枢神经系统感染抗菌药物用药</a:t>
                      </a:r>
                      <a:r>
                        <a:rPr lang="zh-CN" altLang="en-US" sz="1400" i="0" dirty="0">
                          <a:solidFill>
                            <a:srgbClr val="333333"/>
                          </a:solidFill>
                          <a:effectLst/>
                          <a:latin typeface="微软雅黑" panose="020B0503020204020204" charset="-122"/>
                          <a:ea typeface="微软雅黑" panose="020B0503020204020204" charset="-122"/>
                          <a:cs typeface="微软雅黑" panose="020B0503020204020204" charset="-122"/>
                        </a:rPr>
                        <a:t>原则：</a:t>
                      </a:r>
                      <a:r>
                        <a:rPr lang="zh-CN" altLang="en-US" sz="1400" b="1" i="0" dirty="0">
                          <a:solidFill>
                            <a:srgbClr val="FF0000"/>
                          </a:solidFill>
                          <a:effectLst/>
                          <a:latin typeface="微软雅黑" panose="020B0503020204020204" charset="-122"/>
                          <a:ea typeface="微软雅黑" panose="020B0503020204020204" charset="-122"/>
                          <a:cs typeface="微软雅黑" panose="020B0503020204020204" charset="-122"/>
                        </a:rPr>
                        <a:t>首选</a:t>
                      </a:r>
                      <a:r>
                        <a:rPr lang="zh-CN" altLang="en-US" sz="1400" i="0" dirty="0">
                          <a:solidFill>
                            <a:srgbClr val="333333"/>
                          </a:solidFill>
                          <a:effectLst/>
                          <a:latin typeface="微软雅黑" panose="020B0503020204020204" charset="-122"/>
                          <a:ea typeface="微软雅黑" panose="020B0503020204020204" charset="-122"/>
                          <a:cs typeface="微软雅黑" panose="020B0503020204020204" charset="-122"/>
                        </a:rPr>
                        <a:t>易透过血脑屏障的杀菌剂，如</a:t>
                      </a:r>
                      <a:r>
                        <a:rPr lang="zh-CN" altLang="en-US" sz="1400" b="1" i="0" dirty="0">
                          <a:solidFill>
                            <a:srgbClr val="FF0000"/>
                          </a:solidFill>
                          <a:effectLst/>
                          <a:latin typeface="微软雅黑" panose="020B0503020204020204" charset="-122"/>
                          <a:ea typeface="微软雅黑" panose="020B0503020204020204" charset="-122"/>
                          <a:cs typeface="微软雅黑" panose="020B0503020204020204" charset="-122"/>
                        </a:rPr>
                        <a:t>头孢曲松</a:t>
                      </a:r>
                      <a:r>
                        <a:rPr lang="zh-CN" altLang="en-US" sz="1400" i="0" dirty="0">
                          <a:solidFill>
                            <a:srgbClr val="333333"/>
                          </a:solidFill>
                          <a:effectLst/>
                          <a:latin typeface="微软雅黑" panose="020B0503020204020204" charset="-122"/>
                          <a:ea typeface="微软雅黑" panose="020B0503020204020204" charset="-122"/>
                          <a:cs typeface="微软雅黑" panose="020B0503020204020204" charset="-122"/>
                        </a:rPr>
                        <a:t>等</a:t>
                      </a:r>
                      <a:r>
                        <a:rPr lang="en-US" altLang="zh-CN" sz="1400" i="0" baseline="300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b="1" baseline="30000" dirty="0">
                          <a:solidFill>
                            <a:schemeClr val="tx1">
                              <a:lumMod val="95000"/>
                              <a:lumOff val="5000"/>
                            </a:schemeClr>
                          </a:solidFill>
                          <a:latin typeface="微软雅黑" panose="020B0503020204020204" charset="-122"/>
                          <a:ea typeface="微软雅黑" panose="020B0503020204020204" charset="-122"/>
                          <a:cs typeface="微软雅黑" panose="020B0503020204020204" charset="-122"/>
                        </a:rPr>
                        <a:t>，</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对于检出率最高的</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革兰阴性菌感染</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，建议使用</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头孢曲松</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或头孢噻肟</a:t>
                      </a:r>
                      <a:r>
                        <a:rPr lang="en-US" altLang="zh-CN" sz="1400" i="0" baseline="300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，碳青霉烯耐药鲍曼不动杆菌可使用高剂量</a:t>
                      </a:r>
                      <a:r>
                        <a:rPr lang="zh-CN" altLang="en-US" sz="1400" b="1" i="0" kern="1200" dirty="0">
                          <a:solidFill>
                            <a:srgbClr val="FF0000"/>
                          </a:solidFill>
                          <a:effectLst/>
                          <a:latin typeface="微软雅黑" panose="020B0503020204020204" charset="-122"/>
                          <a:ea typeface="微软雅黑" panose="020B0503020204020204" charset="-122"/>
                          <a:cs typeface="微软雅黑" panose="020B0503020204020204" charset="-122"/>
                        </a:rPr>
                        <a:t>舒巴坦制剂</a:t>
                      </a:r>
                      <a:r>
                        <a:rPr lang="en-US" altLang="zh-CN" sz="1400" i="0" baseline="300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现有国家医保药品目录中无推荐用于脑膜炎的头孢曲松或头孢噻肟</a:t>
                      </a:r>
                      <a:r>
                        <a:rPr lang="en-US" altLang="zh-CN"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400" b="1" i="0" kern="1200" dirty="0">
                          <a:solidFill>
                            <a:srgbClr val="333333"/>
                          </a:solidFill>
                          <a:effectLst/>
                          <a:latin typeface="微软雅黑" panose="020B0503020204020204" charset="-122"/>
                          <a:ea typeface="微软雅黑" panose="020B0503020204020204" charset="-122"/>
                          <a:cs typeface="微软雅黑" panose="020B0503020204020204" charset="-122"/>
                        </a:rPr>
                        <a:t>舒巴坦复方抗生素</a:t>
                      </a:r>
                      <a:r>
                        <a:rPr lang="zh-CN" altLang="en-US" sz="1400" i="0" kern="120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400" i="0" kern="120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285750" indent="-285750">
                        <a:lnSpc>
                          <a:spcPct val="120000"/>
                        </a:lnSpc>
                        <a:spcAft>
                          <a:spcPts val="600"/>
                        </a:spcAft>
                        <a:buFont typeface="Arial" panose="020B0604020202020204" pitchFamily="34" charset="0"/>
                        <a:buChar cha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血脑屏障穿透率最高的头孢曲松面临严重的</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细菌耐药</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问题。</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indent="-285750">
                        <a:lnSpc>
                          <a:spcPct val="120000"/>
                        </a:lnSpc>
                        <a:spcAft>
                          <a:spcPts val="600"/>
                        </a:spcAft>
                        <a:buFont typeface="Arial" panose="020B0604020202020204" pitchFamily="34" charset="0"/>
                        <a:buChar char="•"/>
                      </a:pP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rPr>
                        <a:t>针对耐药性脑膜炎，特别是</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儿童细菌性脑膜炎</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rPr>
                        <a:t>，现有国家医保药品目录中</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无可适用的抗耐药复方抗生素</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400" dirty="0">
                        <a:solidFill>
                          <a:schemeClr val="tx1"/>
                        </a:solidFill>
                        <a:latin typeface="微软雅黑" panose="020B0503020204020204" charset="-122"/>
                        <a:ea typeface="微软雅黑" panose="020B0503020204020204" charset="-122"/>
                        <a:cs typeface="微软雅黑" panose="020B0503020204020204" charset="-122"/>
                      </a:endParaRPr>
                    </a:p>
                    <a:p>
                      <a:pPr marL="285750" marR="0" lvl="0" indent="-285750" algn="l" defTabSz="914400" rtl="0" eaLnBrk="1" fontAlgn="auto" latinLnBrk="0" hangingPunct="1">
                        <a:lnSpc>
                          <a:spcPct val="120000"/>
                        </a:lnSpc>
                        <a:spcBef>
                          <a:spcPts val="0"/>
                        </a:spcBef>
                        <a:spcAft>
                          <a:spcPts val="0"/>
                        </a:spcAft>
                        <a:buClrTx/>
                        <a:buSzTx/>
                        <a:buFont typeface="Arial" panose="020B0604020202020204" pitchFamily="34" charset="0"/>
                        <a:buChar char="•"/>
                        <a:defRPr/>
                      </a:pP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美国 </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CDC </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关于单纯性</a:t>
                      </a:r>
                      <a:r>
                        <a:rPr lang="zh-CN" altLang="en-US" sz="1400" b="1" kern="1200" dirty="0">
                          <a:solidFill>
                            <a:srgbClr val="FF0000"/>
                          </a:solidFill>
                          <a:latin typeface="微软雅黑" panose="020B0503020204020204" charset="-122"/>
                          <a:ea typeface="微软雅黑" panose="020B0503020204020204" charset="-122"/>
                          <a:cs typeface="微软雅黑" panose="020B0503020204020204" charset="-122"/>
                        </a:rPr>
                        <a:t>淋球菌</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感染治疗指南（</a:t>
                      </a:r>
                      <a:r>
                        <a:rPr lang="en-US" altLang="zh-CN" sz="1400" b="0" kern="1200" dirty="0">
                          <a:solidFill>
                            <a:schemeClr val="tx1"/>
                          </a:solidFill>
                          <a:latin typeface="微软雅黑" panose="020B0503020204020204" charset="-122"/>
                          <a:ea typeface="微软雅黑" panose="020B0503020204020204" charset="-122"/>
                          <a:cs typeface="微软雅黑" panose="020B0503020204020204" charset="-122"/>
                        </a:rPr>
                        <a:t>2020</a:t>
                      </a:r>
                      <a:r>
                        <a:rPr lang="zh-CN" altLang="en-US" sz="1400" b="0" kern="1200" dirty="0">
                          <a:solidFill>
                            <a:schemeClr val="tx1"/>
                          </a:solidFill>
                          <a:latin typeface="微软雅黑" panose="020B0503020204020204" charset="-122"/>
                          <a:ea typeface="微软雅黑" panose="020B0503020204020204" charset="-122"/>
                          <a:cs typeface="微软雅黑" panose="020B0503020204020204" charset="-122"/>
                        </a:rPr>
                        <a:t>版）将头孢曲松作为唯一推荐药物</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但同样面临</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耐药性</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的问题。</a:t>
                      </a:r>
                    </a:p>
                  </a:txBody>
                  <a:tcPr anchor="ctr">
                    <a:solidFill>
                      <a:srgbClr val="F2F2F2"/>
                    </a:solidFill>
                  </a:tcPr>
                </a:tc>
                <a:extLst>
                  <a:ext uri="{0D108BD9-81ED-4DB2-BD59-A6C34878D82A}">
                    <a16:rowId xmlns:a16="http://schemas.microsoft.com/office/drawing/2014/main" val="10001"/>
                  </a:ext>
                </a:extLst>
              </a:tr>
            </a:tbl>
          </a:graphicData>
        </a:graphic>
      </p:graphicFrame>
      <p:sp>
        <p:nvSpPr>
          <p:cNvPr id="7" name="矩形 6"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3503295" y="461645"/>
            <a:ext cx="4805045" cy="460375"/>
          </a:xfrm>
          <a:prstGeom prst="rect">
            <a:avLst/>
          </a:prstGeom>
        </p:spPr>
        <p:txBody>
          <a:bodyPr wrap="square">
            <a:spAutoFit/>
          </a:bodyPr>
          <a:lstStyle/>
          <a:p>
            <a:pPr fontAlgn="base">
              <a:spcBef>
                <a:spcPct val="0"/>
              </a:spcBef>
              <a:spcAft>
                <a:spcPct val="0"/>
              </a:spcAft>
              <a:defRPr/>
            </a:pPr>
            <a:r>
              <a:rPr lang="zh-CN" altLang="en-US" sz="2400" b="1" dirty="0">
                <a:latin typeface="微软雅黑" panose="020B0503020204020204" charset="-122"/>
                <a:ea typeface="微软雅黑" panose="020B0503020204020204" charset="-122"/>
              </a:rPr>
              <a:t>血脑屏障透过率高，延缓细菌耐药</a:t>
            </a:r>
            <a:endParaRPr lang="en-US" altLang="zh-CN" sz="2400" b="1" dirty="0">
              <a:latin typeface="微软雅黑" panose="020B0503020204020204" charset="-122"/>
              <a:ea typeface="微软雅黑" panose="020B0503020204020204" charset="-122"/>
            </a:endParaRPr>
          </a:p>
        </p:txBody>
      </p:sp>
      <p:sp>
        <p:nvSpPr>
          <p:cNvPr id="2" name="PA_文本框 4"/>
          <p:cNvSpPr txBox="1"/>
          <p:nvPr>
            <p:custDataLst>
              <p:tags r:id="rId3"/>
            </p:custDataLst>
          </p:nvPr>
        </p:nvSpPr>
        <p:spPr>
          <a:xfrm>
            <a:off x="843280" y="252730"/>
            <a:ext cx="1946910" cy="427355"/>
          </a:xfrm>
          <a:prstGeom prst="rect">
            <a:avLst/>
          </a:prstGeom>
          <a:noFill/>
        </p:spPr>
        <p:txBody>
          <a:bodyPr rIns="270000">
            <a:noAutofit/>
          </a:bodyPr>
          <a:lstStyle/>
          <a:p>
            <a:pPr algn="r">
              <a:defRPr/>
            </a:pPr>
            <a:r>
              <a:rPr lang="zh-CN" altLang="en-US" sz="1900" b="1" dirty="0">
                <a:latin typeface="微软雅黑" panose="020B0503020204020204" charset="-122"/>
                <a:ea typeface="微软雅黑" panose="020B0503020204020204" charset="-122"/>
                <a:sym typeface="+mn-ea"/>
              </a:rPr>
              <a:t>基本信息</a:t>
            </a:r>
            <a:r>
              <a:rPr lang="en-US" altLang="zh-CN" sz="1900" b="1" dirty="0">
                <a:latin typeface="微软雅黑" panose="020B0503020204020204" charset="-122"/>
                <a:ea typeface="微软雅黑" panose="020B0503020204020204" charset="-122"/>
                <a:sym typeface="+mn-ea"/>
              </a:rPr>
              <a:t>(3/3)</a:t>
            </a:r>
          </a:p>
        </p:txBody>
      </p:sp>
      <p:sp>
        <p:nvSpPr>
          <p:cNvPr id="14" name="圆角矩形 3"/>
          <p:cNvSpPr/>
          <p:nvPr>
            <p:custDataLst>
              <p:tags r:id="rId4"/>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01</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111250" y="1241425"/>
            <a:ext cx="9839325" cy="583565"/>
          </a:xfrm>
          <a:prstGeom prst="rect">
            <a:avLst/>
          </a:prstGeom>
        </p:spPr>
        <p:txBody>
          <a:bodyPr wrap="square">
            <a:spAutoFit/>
          </a:bodyPr>
          <a:lstStyle/>
          <a:p>
            <a:pPr fontAlgn="base">
              <a:spcBef>
                <a:spcPct val="0"/>
              </a:spcBef>
              <a:spcAft>
                <a:spcPct val="0"/>
              </a:spcAft>
              <a:defRPr/>
            </a:pPr>
            <a:r>
              <a:rPr lang="zh-CN" altLang="en-US" sz="3200" b="1" dirty="0">
                <a:latin typeface="微软雅黑" panose="020B0503020204020204" charset="-122"/>
                <a:ea typeface="微软雅黑" panose="020B0503020204020204" charset="-122"/>
                <a:sym typeface="+mn-ea"/>
              </a:rPr>
              <a:t>不良反应发生率</a:t>
            </a:r>
            <a:r>
              <a:rPr lang="zh-CN" altLang="en-US" sz="3200" b="1" dirty="0">
                <a:solidFill>
                  <a:srgbClr val="FF0000"/>
                </a:solidFill>
                <a:latin typeface="微软雅黑" panose="020B0503020204020204" charset="-122"/>
                <a:ea typeface="微软雅黑" panose="020B0503020204020204" charset="-122"/>
                <a:sym typeface="+mn-ea"/>
              </a:rPr>
              <a:t>低</a:t>
            </a:r>
            <a:r>
              <a:rPr lang="zh-CN" altLang="en-US" sz="3200" b="1" dirty="0">
                <a:latin typeface="微软雅黑" panose="020B0503020204020204" charset="-122"/>
                <a:ea typeface="微软雅黑" panose="020B0503020204020204" charset="-122"/>
                <a:sym typeface="+mn-ea"/>
              </a:rPr>
              <a:t>，均为</a:t>
            </a:r>
            <a:r>
              <a:rPr lang="zh-CN" altLang="en-US" sz="3200" b="1" dirty="0">
                <a:solidFill>
                  <a:srgbClr val="FF0000"/>
                </a:solidFill>
                <a:latin typeface="微软雅黑" panose="020B0503020204020204" charset="-122"/>
                <a:ea typeface="微软雅黑" panose="020B0503020204020204" charset="-122"/>
                <a:sym typeface="+mn-ea"/>
              </a:rPr>
              <a:t>轻度</a:t>
            </a:r>
            <a:r>
              <a:rPr lang="zh-CN" altLang="en-US" sz="3200" b="1" dirty="0">
                <a:latin typeface="微软雅黑" panose="020B0503020204020204" charset="-122"/>
                <a:ea typeface="微软雅黑" panose="020B0503020204020204" charset="-122"/>
                <a:sym typeface="+mn-ea"/>
              </a:rPr>
              <a:t>反应。</a:t>
            </a:r>
            <a:r>
              <a:rPr lang="zh-CN" altLang="en-US" sz="3200" b="1" dirty="0">
                <a:solidFill>
                  <a:srgbClr val="FF0000"/>
                </a:solidFill>
                <a:latin typeface="微软雅黑" panose="020B0503020204020204" charset="-122"/>
                <a:ea typeface="微软雅黑" panose="020B0503020204020204" charset="-122"/>
                <a:sym typeface="+mn-ea"/>
              </a:rPr>
              <a:t>儿童可放心使用</a:t>
            </a:r>
            <a:r>
              <a:rPr lang="zh-CN" altLang="en-US" sz="3200" b="1" dirty="0">
                <a:latin typeface="微软雅黑" panose="020B0503020204020204" charset="-122"/>
                <a:ea typeface="微软雅黑" panose="020B0503020204020204" charset="-122"/>
                <a:sym typeface="+mn-ea"/>
              </a:rPr>
              <a:t>。</a:t>
            </a:r>
            <a:endParaRPr lang="zh-CN" altLang="en-US" sz="3200" b="1" dirty="0">
              <a:latin typeface="微软雅黑" panose="020B0503020204020204" charset="-122"/>
              <a:ea typeface="微软雅黑" panose="020B0503020204020204" charset="-122"/>
            </a:endParaRPr>
          </a:p>
        </p:txBody>
      </p:sp>
      <p:grpSp>
        <p:nvGrpSpPr>
          <p:cNvPr id="5" name="组合 4"/>
          <p:cNvGrpSpPr/>
          <p:nvPr/>
        </p:nvGrpSpPr>
        <p:grpSpPr>
          <a:xfrm>
            <a:off x="613658" y="1917586"/>
            <a:ext cx="10964681" cy="1427510"/>
            <a:chOff x="277885" y="1501529"/>
            <a:chExt cx="10964681" cy="1427510"/>
          </a:xfrm>
        </p:grpSpPr>
        <p:sp>
          <p:nvSpPr>
            <p:cNvPr id="12" name="矩形 11"/>
            <p:cNvSpPr/>
            <p:nvPr/>
          </p:nvSpPr>
          <p:spPr>
            <a:xfrm>
              <a:off x="346673" y="1603623"/>
              <a:ext cx="10827103" cy="1198880"/>
            </a:xfrm>
            <a:prstGeom prst="rect">
              <a:avLst/>
            </a:prstGeom>
          </p:spPr>
          <p:txBody>
            <a:bodyPr wrap="square">
              <a:spAutoFit/>
            </a:bodyPr>
            <a:lstStyle/>
            <a:p>
              <a:pPr>
                <a:lnSpc>
                  <a:spcPct val="150000"/>
                </a:lnSpc>
              </a:pPr>
              <a:r>
                <a:rPr lang="zh-CN" altLang="en-US" sz="1600" b="1" dirty="0">
                  <a:solidFill>
                    <a:schemeClr val="tx1"/>
                  </a:solidFill>
                  <a:latin typeface="微软雅黑" panose="020B0503020204020204" charset="-122"/>
                  <a:ea typeface="微软雅黑" panose="020B0503020204020204" charset="-122"/>
                  <a:sym typeface="+mn-ea"/>
                </a:rPr>
                <a:t>注射用头孢曲松钠舒巴坦钠</a:t>
              </a:r>
              <a:r>
                <a:rPr lang="zh-CN" altLang="en-US" sz="1600" dirty="0">
                  <a:solidFill>
                    <a:schemeClr val="tx1"/>
                  </a:solidFill>
                  <a:latin typeface="微软雅黑" panose="020B0503020204020204" charset="-122"/>
                  <a:ea typeface="微软雅黑" panose="020B0503020204020204" charset="-122"/>
                  <a:sym typeface="+mn-ea"/>
                </a:rPr>
                <a:t>有单列的</a:t>
              </a:r>
              <a:r>
                <a:rPr lang="zh-CN" altLang="en-US" sz="1600" b="1" dirty="0">
                  <a:solidFill>
                    <a:srgbClr val="FF0000"/>
                  </a:solidFill>
                  <a:latin typeface="微软雅黑" panose="020B0503020204020204" charset="-122"/>
                  <a:ea typeface="微软雅黑" panose="020B0503020204020204" charset="-122"/>
                  <a:sym typeface="+mn-ea"/>
                </a:rPr>
                <a:t>儿童用法用量</a:t>
              </a:r>
              <a:r>
                <a:rPr lang="zh-CN" altLang="en-US" sz="1600" dirty="0">
                  <a:solidFill>
                    <a:schemeClr val="tx1"/>
                  </a:solidFill>
                  <a:latin typeface="微软雅黑" panose="020B0503020204020204" charset="-122"/>
                  <a:ea typeface="微软雅黑" panose="020B0503020204020204" charset="-122"/>
                  <a:sym typeface="+mn-ea"/>
                </a:rPr>
                <a:t>，儿童能放心使用。本品在临床上已广泛应用多年，安全性得到充分的验证，</a:t>
              </a:r>
              <a:r>
                <a:rPr lang="zh-CN" altLang="en-US" sz="1600" b="1" dirty="0">
                  <a:solidFill>
                    <a:srgbClr val="FF0000"/>
                  </a:solidFill>
                  <a:latin typeface="微软雅黑" panose="020B0503020204020204" charset="-122"/>
                  <a:ea typeface="微软雅黑" panose="020B0503020204020204" charset="-122"/>
                  <a:sym typeface="+mn-ea"/>
                </a:rPr>
                <a:t>不良反应发生率低</a:t>
              </a:r>
              <a:r>
                <a:rPr lang="zh-CN" altLang="en-US" sz="1600" dirty="0">
                  <a:solidFill>
                    <a:schemeClr val="tx1"/>
                  </a:solidFill>
                  <a:latin typeface="微软雅黑" panose="020B0503020204020204" charset="-122"/>
                  <a:ea typeface="微软雅黑" panose="020B0503020204020204" charset="-122"/>
                  <a:sym typeface="+mn-ea"/>
                </a:rPr>
                <a:t>。长期药物警戒部门监测到的常见不良反应为皮疹、瘙痒、药疹、红斑、超敏反应，偶有发热、潮红、中性粒细胞减少、白细胞减少和血小板减少，均为说明书内已知的不良反应。</a:t>
              </a:r>
            </a:p>
          </p:txBody>
        </p:sp>
        <p:sp>
          <p:nvSpPr>
            <p:cNvPr id="13" name="矩形: 圆角 12"/>
            <p:cNvSpPr/>
            <p:nvPr/>
          </p:nvSpPr>
          <p:spPr>
            <a:xfrm>
              <a:off x="277885" y="1501529"/>
              <a:ext cx="10964681" cy="1427510"/>
            </a:xfrm>
            <a:prstGeom prst="roundRect">
              <a:avLst/>
            </a:prstGeom>
            <a:noFill/>
            <a:ln w="22225">
              <a:solidFill>
                <a:schemeClr val="accent1">
                  <a:shade val="15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4" name="矩形 13"/>
          <p:cNvSpPr/>
          <p:nvPr/>
        </p:nvSpPr>
        <p:spPr>
          <a:xfrm>
            <a:off x="682663" y="3727433"/>
            <a:ext cx="10827103" cy="1895519"/>
          </a:xfrm>
          <a:prstGeom prst="rect">
            <a:avLst/>
          </a:prstGeom>
        </p:spPr>
        <p:txBody>
          <a:bodyPr wrap="square">
            <a:spAutoFit/>
          </a:bodyPr>
          <a:lstStyle/>
          <a:p>
            <a:pPr>
              <a:lnSpc>
                <a:spcPct val="150000"/>
              </a:lnSpc>
            </a:pPr>
            <a:r>
              <a:rPr lang="zh-CN" altLang="en-US" sz="1600" b="1" dirty="0">
                <a:solidFill>
                  <a:schemeClr val="tx1"/>
                </a:solidFill>
                <a:latin typeface="微软雅黑" panose="020B0503020204020204" charset="-122"/>
                <a:ea typeface="微软雅黑" panose="020B0503020204020204" charset="-122"/>
                <a:cs typeface="微软雅黑" panose="020B0503020204020204" charset="-122"/>
              </a:rPr>
              <a:t>与参照药注射用头孢噻肟钠他唑巴坦钠对比：</a:t>
            </a:r>
            <a:endParaRPr lang="en-US" altLang="zh-CN" sz="1600" b="1" dirty="0">
              <a:solidFill>
                <a:schemeClr val="bg2">
                  <a:lumMod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Arial" panose="020B0604020202020204" pitchFamily="34" charset="0"/>
              <a:buChar char="•"/>
            </a:pP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注射用头孢曲松钠舒巴坦钠不良反应发生率为</a:t>
            </a:r>
            <a:r>
              <a:rPr lang="en-US" altLang="zh-CN"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5.7%</a:t>
            </a: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，表现为静脉炎、药疹、转氨酶升高、白细胞减少、腹泻等，程度均为轻度；</a:t>
            </a:r>
            <a:endParaRPr lang="en-US" altLang="zh-CN"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endParaRPr>
          </a:p>
          <a:p>
            <a:pPr marL="285750" indent="-285750">
              <a:lnSpc>
                <a:spcPct val="150000"/>
              </a:lnSpc>
              <a:buFont typeface="Arial" panose="020B0604020202020204" pitchFamily="34" charset="0"/>
              <a:buChar char="•"/>
            </a:pP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注射用头孢噻肟钠他唑巴坦钠不良反应发生率为</a:t>
            </a:r>
            <a:r>
              <a:rPr lang="en-US" altLang="zh-CN"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9%</a:t>
            </a:r>
            <a:r>
              <a:rPr lang="zh-CN" altLang="en-US" sz="1600" dirty="0">
                <a:solidFill>
                  <a:schemeClr val="bg2">
                    <a:lumMod val="25000"/>
                  </a:schemeClr>
                </a:solidFill>
                <a:latin typeface="微软雅黑" panose="020B0503020204020204" charset="-122"/>
                <a:ea typeface="微软雅黑" panose="020B0503020204020204" charset="-122"/>
                <a:cs typeface="微软雅黑" panose="020B0503020204020204" charset="-122"/>
                <a:sym typeface="+mn-ea"/>
              </a:rPr>
              <a:t>，表现为荨麻疹、皮疹、白细胞计数降低、中性粒细胞百分比升高、转氨酶升高等，程度均为轻中度。</a:t>
            </a:r>
            <a:endParaRPr lang="en-US" altLang="zh-CN" sz="1600" b="1" dirty="0">
              <a:solidFill>
                <a:srgbClr val="FF0000"/>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682446" y="6125185"/>
            <a:ext cx="6096000" cy="553998"/>
          </a:xfrm>
          <a:prstGeom prst="rect">
            <a:avLst/>
          </a:prstGeom>
          <a:noFill/>
        </p:spPr>
        <p:txBody>
          <a:bodyPr wrap="square">
            <a:spAutoFit/>
          </a:bodyPr>
          <a:lstStyle/>
          <a:p>
            <a:r>
              <a:rPr lang="zh-CN" altLang="en-US" sz="1000" dirty="0">
                <a:solidFill>
                  <a:schemeClr val="bg2">
                    <a:lumMod val="25000"/>
                  </a:schemeClr>
                </a:solidFill>
              </a:rPr>
              <a:t>数据来源：</a:t>
            </a:r>
            <a:endParaRPr lang="en-US" altLang="zh-CN" sz="1000" dirty="0">
              <a:solidFill>
                <a:schemeClr val="bg2">
                  <a:lumMod val="25000"/>
                </a:schemeClr>
              </a:solidFill>
            </a:endParaRPr>
          </a:p>
          <a:p>
            <a:r>
              <a:rPr lang="en-US" altLang="zh-CN" sz="1000" dirty="0">
                <a:solidFill>
                  <a:schemeClr val="bg2">
                    <a:lumMod val="25000"/>
                  </a:schemeClr>
                </a:solidFill>
              </a:rPr>
              <a:t>1</a:t>
            </a:r>
            <a:r>
              <a:rPr lang="zh-CN" altLang="en-US" sz="1000" dirty="0">
                <a:solidFill>
                  <a:schemeClr val="bg2">
                    <a:lumMod val="25000"/>
                  </a:schemeClr>
                </a:solidFill>
              </a:rPr>
              <a:t>、注射用头孢哌酮钠舒巴坦钠说明书</a:t>
            </a:r>
            <a:endParaRPr lang="en-US" altLang="zh-CN" sz="1000" dirty="0">
              <a:solidFill>
                <a:schemeClr val="bg2">
                  <a:lumMod val="25000"/>
                </a:schemeClr>
              </a:solidFill>
            </a:endParaRPr>
          </a:p>
          <a:p>
            <a:r>
              <a:rPr lang="en-US" altLang="zh-CN" sz="1000" dirty="0"/>
              <a:t>2</a:t>
            </a:r>
            <a:r>
              <a:rPr lang="zh-CN" altLang="en-US" sz="1000" dirty="0"/>
              <a:t>、</a:t>
            </a:r>
            <a:r>
              <a:rPr lang="en-US" altLang="zh-CN" sz="1000" dirty="0"/>
              <a:t> 2018</a:t>
            </a:r>
            <a:r>
              <a:rPr lang="zh-CN" altLang="en-US" sz="1000" dirty="0"/>
              <a:t>药品不良反应监测中心公告</a:t>
            </a:r>
          </a:p>
        </p:txBody>
      </p:sp>
      <p:sp>
        <p:nvSpPr>
          <p:cNvPr id="2" name="PA_文本框 4"/>
          <p:cNvSpPr txBox="1"/>
          <p:nvPr>
            <p:custDataLst>
              <p:tags r:id="rId1"/>
            </p:custDataLst>
          </p:nvPr>
        </p:nvSpPr>
        <p:spPr>
          <a:xfrm>
            <a:off x="843280" y="252730"/>
            <a:ext cx="180403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安全性</a:t>
            </a:r>
            <a:r>
              <a:rPr lang="en-US" altLang="zh-CN" sz="2000" b="1" dirty="0">
                <a:latin typeface="微软雅黑" panose="020B0503020204020204" charset="-122"/>
                <a:ea typeface="微软雅黑" panose="020B0503020204020204" charset="-122"/>
                <a:sym typeface="+mn-ea"/>
              </a:rPr>
              <a:t>(1/1)</a:t>
            </a:r>
          </a:p>
        </p:txBody>
      </p:sp>
      <p:sp>
        <p:nvSpPr>
          <p:cNvPr id="4" name="圆角矩形 3"/>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02</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圆角矩形 19"/>
          <p:cNvSpPr/>
          <p:nvPr/>
        </p:nvSpPr>
        <p:spPr>
          <a:xfrm>
            <a:off x="594995" y="4086808"/>
            <a:ext cx="1296870" cy="2271228"/>
          </a:xfrm>
          <a:prstGeom prst="roundRect">
            <a:avLst/>
          </a:prstGeom>
          <a:solidFill>
            <a:srgbClr val="6192C0"/>
          </a:solidFill>
          <a:ln>
            <a:noFill/>
          </a:ln>
        </p:spPr>
        <p:txBody>
          <a:bodyPr vert="horz" wrap="square" lIns="91440" tIns="45720" rIns="91440" bIns="45720" numCol="1" anchor="ctr" anchorCtr="0" compatLnSpc="1"/>
          <a:lstStyle/>
          <a:p>
            <a:pPr algn="ctr">
              <a:lnSpc>
                <a:spcPct val="150000"/>
              </a:lnSpc>
            </a:pPr>
            <a:r>
              <a:rPr lang="zh-CN" altLang="en-US" b="1" dirty="0">
                <a:solidFill>
                  <a:schemeClr val="bg1"/>
                </a:solidFill>
                <a:latin typeface="等线" panose="02010600030101010101" pitchFamily="2" charset="-122"/>
                <a:ea typeface="等线" panose="02010600030101010101" pitchFamily="2" charset="-122"/>
                <a:sym typeface="Bebas" pitchFamily="2" charset="0"/>
              </a:rPr>
              <a:t>疗效优势</a:t>
            </a:r>
          </a:p>
        </p:txBody>
      </p:sp>
      <p:graphicFrame>
        <p:nvGraphicFramePr>
          <p:cNvPr id="11" name="表格 5"/>
          <p:cNvGraphicFramePr>
            <a:graphicFrameLocks noGrp="1"/>
          </p:cNvGraphicFramePr>
          <p:nvPr>
            <p:custDataLst>
              <p:tags r:id="rId1"/>
            </p:custDataLst>
            <p:extLst>
              <p:ext uri="{D42A27DB-BD31-4B8C-83A1-F6EECF244321}">
                <p14:modId xmlns:p14="http://schemas.microsoft.com/office/powerpoint/2010/main" val="849516858"/>
              </p:ext>
            </p:extLst>
          </p:nvPr>
        </p:nvGraphicFramePr>
        <p:xfrm>
          <a:off x="1961845" y="4068147"/>
          <a:ext cx="9298940" cy="2360644"/>
        </p:xfrm>
        <a:graphic>
          <a:graphicData uri="http://schemas.openxmlformats.org/drawingml/2006/table">
            <a:tbl>
              <a:tblPr firstRow="1" bandRow="1">
                <a:tableStyleId>{5C22544A-7EE6-4342-B048-85BDC9FD1C3A}</a:tableStyleId>
              </a:tblPr>
              <a:tblGrid>
                <a:gridCol w="9298940">
                  <a:extLst>
                    <a:ext uri="{9D8B030D-6E8A-4147-A177-3AD203B41FA5}">
                      <a16:colId xmlns:a16="http://schemas.microsoft.com/office/drawing/2014/main" val="20000"/>
                    </a:ext>
                  </a:extLst>
                </a:gridCol>
              </a:tblGrid>
              <a:tr h="2360644">
                <a:tc>
                  <a:txBody>
                    <a:bodyPr/>
                    <a:lstStyle/>
                    <a:p>
                      <a:pPr marL="0" marR="0" lvl="0" indent="0" algn="l" defTabSz="685800" rtl="0" eaLnBrk="1" fontAlgn="auto" latinLnBrk="0" hangingPunct="1">
                        <a:lnSpc>
                          <a:spcPct val="150000"/>
                        </a:lnSpc>
                        <a:spcBef>
                          <a:spcPts val="0"/>
                        </a:spcBef>
                        <a:spcAft>
                          <a:spcPts val="1200"/>
                        </a:spcAft>
                        <a:buClrTx/>
                        <a:buSzTx/>
                        <a:buFont typeface="Arial" panose="020B0604020202020204" pitchFamily="34" charset="0"/>
                        <a:buNone/>
                        <a:defRPr/>
                      </a:pP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1</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可</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透过血脑屏障</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，安全高效应对奈瑟菌脑膜炎、鲍曼不动杆菌脑膜炎等神经系统感染疾病</a:t>
                      </a:r>
                      <a:endPar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150000"/>
                        </a:lnSpc>
                        <a:spcBef>
                          <a:spcPts val="0"/>
                        </a:spcBef>
                        <a:spcAft>
                          <a:spcPts val="1200"/>
                        </a:spcAft>
                        <a:buClrTx/>
                        <a:buSzTx/>
                        <a:buFont typeface="Arial" panose="020B0604020202020204" pitchFamily="34" charset="0"/>
                        <a:buNone/>
                        <a:defRPr/>
                      </a:pP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2</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有</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明确儿童用法用量</a:t>
                      </a:r>
                      <a:r>
                        <a:rPr lang="zh-CN" altLang="en-US" sz="1400" b="0"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解决了临床上儿童用药的困境。在</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小儿急性细菌性感染、单纯性淋病、呼吸系统和泌尿系统急性细菌性感染、复杂性尿路感染</a:t>
                      </a: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包括急性肾盂肾炎）等方面临床疗效治愈率</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达</a:t>
                      </a:r>
                      <a:r>
                        <a:rPr lang="en-US" altLang="zh-CN" sz="1400" b="1" kern="1200" dirty="0">
                          <a:solidFill>
                            <a:srgbClr val="FF0000"/>
                          </a:solidFill>
                          <a:effectLst/>
                          <a:latin typeface="微软雅黑" panose="020B0503020204020204" charset="-122"/>
                          <a:ea typeface="微软雅黑" panose="020B0503020204020204" charset="-122"/>
                          <a:cs typeface="微软雅黑" panose="020B0503020204020204" charset="-122"/>
                        </a:rPr>
                        <a:t>85.33%~95.90%</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，细菌清除率</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达</a:t>
                      </a:r>
                      <a:r>
                        <a:rPr lang="en-US" altLang="zh-CN" sz="1400" b="1" kern="1200" dirty="0">
                          <a:solidFill>
                            <a:srgbClr val="FF0000"/>
                          </a:solidFill>
                          <a:effectLst/>
                          <a:latin typeface="微软雅黑" panose="020B0503020204020204" charset="-122"/>
                          <a:ea typeface="微软雅黑" panose="020B0503020204020204" charset="-122"/>
                          <a:cs typeface="微软雅黑" panose="020B0503020204020204" charset="-122"/>
                        </a:rPr>
                        <a:t>99%~100%</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，且</a:t>
                      </a:r>
                      <a:r>
                        <a:rPr lang="zh-CN"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现有临床研究中未发生替换和再感染病例</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p>
                    <a:p>
                      <a:pPr marL="0" marR="0" lvl="0" indent="0" algn="l" defTabSz="685800" rtl="0" eaLnBrk="1" fontAlgn="auto" latinLnBrk="0" hangingPunct="1">
                        <a:lnSpc>
                          <a:spcPct val="150000"/>
                        </a:lnSpc>
                        <a:spcBef>
                          <a:spcPts val="0"/>
                        </a:spcBef>
                        <a:spcAft>
                          <a:spcPts val="1200"/>
                        </a:spcAft>
                        <a:buClrTx/>
                        <a:buSzTx/>
                        <a:buFont typeface="Arial" panose="020B0604020202020204" pitchFamily="34" charset="0"/>
                        <a:buNone/>
                        <a:defRPr/>
                      </a:pPr>
                      <a:r>
                        <a:rPr lang="en-US" altLang="zh-CN" sz="1400" b="0" kern="1200" dirty="0">
                          <a:solidFill>
                            <a:schemeClr val="tx1"/>
                          </a:solidFill>
                          <a:effectLst/>
                          <a:latin typeface="微软雅黑" panose="020B0503020204020204" charset="-122"/>
                          <a:ea typeface="微软雅黑" panose="020B0503020204020204" charset="-122"/>
                          <a:cs typeface="微软雅黑" panose="020B0503020204020204" charset="-122"/>
                        </a:rPr>
                        <a:t>3</a:t>
                      </a:r>
                      <a:r>
                        <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rPr>
                        <a:t>、</a:t>
                      </a:r>
                      <a:r>
                        <a:rPr lang="zh-CN" altLang="en-US" sz="1400" noProof="0" dirty="0">
                          <a:ln>
                            <a:noFill/>
                          </a:ln>
                          <a:solidFill>
                            <a:srgbClr val="FF0000"/>
                          </a:solidFill>
                          <a:effectLst/>
                          <a:uLnTx/>
                          <a:uFillTx/>
                          <a:latin typeface="微软雅黑" panose="020B0503020204020204" charset="-122"/>
                          <a:ea typeface="微软雅黑" panose="020B0503020204020204" charset="-122"/>
                          <a:cs typeface="微软雅黑" panose="020B0503020204020204" charset="-122"/>
                          <a:sym typeface="+mn-ea"/>
                        </a:rPr>
                        <a:t>有效治疗膀胱炎和肾盂肾炎，特别对奈瑟菌感染的脑膜炎和前列腺炎以及性病优效</a:t>
                      </a:r>
                      <a:endParaRPr lang="zh-CN" altLang="en-US" sz="1400" b="0" kern="1200" dirty="0">
                        <a:solidFill>
                          <a:schemeClr val="tx1"/>
                        </a:solidFill>
                        <a:effectLst/>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5" name="矩形 4"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594995" y="765175"/>
            <a:ext cx="10667365" cy="521970"/>
          </a:xfrm>
          <a:prstGeom prst="rect">
            <a:avLst/>
          </a:prstGeom>
        </p:spPr>
        <p:txBody>
          <a:bodyPr wrap="square">
            <a:spAutoFit/>
          </a:bodyPr>
          <a:lstStyle/>
          <a:p>
            <a:pPr algn="ctr" fontAlgn="base">
              <a:spcBef>
                <a:spcPct val="0"/>
              </a:spcBef>
              <a:spcAft>
                <a:spcPct val="0"/>
              </a:spcAft>
              <a:defRPr/>
            </a:pPr>
            <a:r>
              <a:rPr lang="zh-CN" altLang="en-US" sz="2800" b="1" dirty="0">
                <a:latin typeface="微软雅黑" panose="020B0503020204020204" charset="-122"/>
                <a:ea typeface="微软雅黑" panose="020B0503020204020204" charset="-122"/>
                <a:cs typeface="微软雅黑" panose="020B0503020204020204" charset="-122"/>
              </a:rPr>
              <a:t>注射用头孢曲松钠舒巴坦钠细菌清除率</a:t>
            </a:r>
            <a:r>
              <a:rPr lang="zh-CN" altLang="en-US" sz="2800" b="1" dirty="0">
                <a:solidFill>
                  <a:srgbClr val="FF0000"/>
                </a:solidFill>
                <a:latin typeface="微软雅黑" panose="020B0503020204020204" charset="-122"/>
                <a:ea typeface="微软雅黑" panose="020B0503020204020204" charset="-122"/>
                <a:cs typeface="微软雅黑" panose="020B0503020204020204" charset="-122"/>
              </a:rPr>
              <a:t>高</a:t>
            </a:r>
            <a:r>
              <a:rPr lang="zh-CN" altLang="en-US" sz="2800" b="1" dirty="0">
                <a:latin typeface="微软雅黑" panose="020B0503020204020204" charset="-122"/>
                <a:ea typeface="微软雅黑" panose="020B0503020204020204" charset="-122"/>
                <a:cs typeface="微软雅黑" panose="020B0503020204020204" charset="-122"/>
              </a:rPr>
              <a:t>，可透过血脑屏障</a:t>
            </a:r>
          </a:p>
        </p:txBody>
      </p:sp>
      <p:sp>
        <p:nvSpPr>
          <p:cNvPr id="6" name="文本框 5"/>
          <p:cNvSpPr txBox="1"/>
          <p:nvPr/>
        </p:nvSpPr>
        <p:spPr>
          <a:xfrm>
            <a:off x="6628965" y="3516652"/>
            <a:ext cx="4837176" cy="344805"/>
          </a:xfrm>
          <a:prstGeom prst="rect">
            <a:avLst/>
          </a:prstGeom>
          <a:noFill/>
        </p:spPr>
        <p:txBody>
          <a:bodyPr wrap="square" rtlCol="0">
            <a:spAutoFit/>
          </a:bodyPr>
          <a:lstStyle/>
          <a:p>
            <a:pPr marL="0" marR="0" lvl="0" indent="0" defTabSz="914400" rtl="0" eaLnBrk="1" fontAlgn="auto" latinLnBrk="0" hangingPunct="1">
              <a:lnSpc>
                <a:spcPct val="150000"/>
              </a:lnSpc>
              <a:spcBef>
                <a:spcPts val="0"/>
              </a:spcBef>
              <a:spcAft>
                <a:spcPts val="0"/>
              </a:spcAft>
              <a:buClrTx/>
              <a:buSzTx/>
              <a:buFontTx/>
              <a:buNone/>
              <a:defRPr/>
            </a:pPr>
            <a:r>
              <a:rPr lang="zh-CN" altLang="en-US" sz="1100" dirty="0">
                <a:effectLst/>
                <a:latin typeface="微软雅黑" panose="020B0503020204020204" charset="-122"/>
                <a:ea typeface="微软雅黑" panose="020B0503020204020204" charset="-122"/>
                <a:cs typeface="微软雅黑" panose="020B0503020204020204" charset="-122"/>
              </a:rPr>
              <a:t>数据来源：注射用头孢曲松钠舒巴坦钠</a:t>
            </a:r>
            <a:r>
              <a:rPr lang="zh-CN" altLang="zh-CN" sz="1100" dirty="0">
                <a:effectLst/>
                <a:latin typeface="微软雅黑" panose="020B0503020204020204" charset="-122"/>
                <a:ea typeface="微软雅黑" panose="020B0503020204020204" charset="-122"/>
                <a:cs typeface="微软雅黑" panose="020B0503020204020204" charset="-122"/>
              </a:rPr>
              <a:t>临床试验报告摘要（</a:t>
            </a:r>
            <a:r>
              <a:rPr lang="en-US" altLang="zh-CN" sz="1100" dirty="0">
                <a:effectLst/>
                <a:latin typeface="微软雅黑" panose="020B0503020204020204" charset="-122"/>
                <a:ea typeface="微软雅黑" panose="020B0503020204020204" charset="-122"/>
                <a:cs typeface="微软雅黑" panose="020B0503020204020204" charset="-122"/>
              </a:rPr>
              <a:t>Ⅱ</a:t>
            </a:r>
            <a:r>
              <a:rPr lang="zh-CN" altLang="zh-CN" sz="1100" dirty="0">
                <a:effectLst/>
                <a:latin typeface="微软雅黑" panose="020B0503020204020204" charset="-122"/>
                <a:ea typeface="微软雅黑" panose="020B0503020204020204" charset="-122"/>
                <a:cs typeface="微软雅黑" panose="020B0503020204020204" charset="-122"/>
              </a:rPr>
              <a:t>期临床试验）</a:t>
            </a:r>
            <a:endParaRPr lang="zh-CN" altLang="en-US" sz="1100"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7" name="PA_文本框 4"/>
          <p:cNvSpPr txBox="1"/>
          <p:nvPr>
            <p:custDataLst>
              <p:tags r:id="rId2"/>
            </p:custDataLst>
          </p:nvPr>
        </p:nvSpPr>
        <p:spPr>
          <a:xfrm>
            <a:off x="828040" y="260985"/>
            <a:ext cx="18027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有效性</a:t>
            </a:r>
            <a:r>
              <a:rPr lang="en-US" altLang="zh-CN" sz="2000" b="1" dirty="0">
                <a:latin typeface="微软雅黑" panose="020B0503020204020204" charset="-122"/>
                <a:ea typeface="微软雅黑" panose="020B0503020204020204" charset="-122"/>
                <a:sym typeface="+mn-ea"/>
              </a:rPr>
              <a:t>(1/3)</a:t>
            </a:r>
          </a:p>
        </p:txBody>
      </p:sp>
      <p:sp>
        <p:nvSpPr>
          <p:cNvPr id="12" name="圆角矩形 11"/>
          <p:cNvSpPr/>
          <p:nvPr>
            <p:custDataLst>
              <p:tags r:id="rId3"/>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03</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graphicFrame>
        <p:nvGraphicFramePr>
          <p:cNvPr id="13" name="表格 12"/>
          <p:cNvGraphicFramePr>
            <a:graphicFrameLocks noGrp="1"/>
          </p:cNvGraphicFramePr>
          <p:nvPr>
            <p:extLst>
              <p:ext uri="{D42A27DB-BD31-4B8C-83A1-F6EECF244321}">
                <p14:modId xmlns:p14="http://schemas.microsoft.com/office/powerpoint/2010/main" val="3972124763"/>
              </p:ext>
            </p:extLst>
          </p:nvPr>
        </p:nvGraphicFramePr>
        <p:xfrm>
          <a:off x="631190" y="1395730"/>
          <a:ext cx="10556214" cy="2071159"/>
        </p:xfrm>
        <a:graphic>
          <a:graphicData uri="http://schemas.openxmlformats.org/drawingml/2006/table">
            <a:tbl>
              <a:tblPr firstRow="1" bandRow="1">
                <a:tableStyleId>{5C22544A-7EE6-4342-B048-85BDC9FD1C3A}</a:tableStyleId>
              </a:tblPr>
              <a:tblGrid>
                <a:gridCol w="3539594">
                  <a:extLst>
                    <a:ext uri="{9D8B030D-6E8A-4147-A177-3AD203B41FA5}">
                      <a16:colId xmlns:a16="http://schemas.microsoft.com/office/drawing/2014/main" val="20000"/>
                    </a:ext>
                  </a:extLst>
                </a:gridCol>
                <a:gridCol w="3368351">
                  <a:extLst>
                    <a:ext uri="{9D8B030D-6E8A-4147-A177-3AD203B41FA5}">
                      <a16:colId xmlns:a16="http://schemas.microsoft.com/office/drawing/2014/main" val="20001"/>
                    </a:ext>
                  </a:extLst>
                </a:gridCol>
                <a:gridCol w="3648269">
                  <a:extLst>
                    <a:ext uri="{9D8B030D-6E8A-4147-A177-3AD203B41FA5}">
                      <a16:colId xmlns:a16="http://schemas.microsoft.com/office/drawing/2014/main" val="20002"/>
                    </a:ext>
                  </a:extLst>
                </a:gridCol>
              </a:tblGrid>
              <a:tr h="469668">
                <a:tc gridSpan="3">
                  <a:txBody>
                    <a:bodyPr/>
                    <a:lstStyle/>
                    <a:p>
                      <a:pPr algn="ctr"/>
                      <a:r>
                        <a:rPr lang="zh-CN" altLang="en-US" sz="1600" b="1" dirty="0">
                          <a:solidFill>
                            <a:schemeClr val="bg1"/>
                          </a:solidFill>
                          <a:latin typeface="微软雅黑" panose="020B0503020204020204" charset="-122"/>
                          <a:ea typeface="微软雅黑" panose="020B0503020204020204" charset="-122"/>
                        </a:rPr>
                        <a:t>注射用头孢曲松钠舒巴坦钠</a:t>
                      </a:r>
                    </a:p>
                  </a:txBody>
                  <a:tcPr anchor="ctr">
                    <a:solidFill>
                      <a:srgbClr val="6192C0"/>
                    </a:solidFill>
                  </a:tcPr>
                </a:tc>
                <a:tc hMerge="1">
                  <a:txBody>
                    <a:bodyPr/>
                    <a:lstStyle/>
                    <a:p>
                      <a:endParaRPr lang="zh-CN"/>
                    </a:p>
                  </a:txBody>
                  <a:tcPr/>
                </a:tc>
                <a:tc hMerge="1">
                  <a:txBody>
                    <a:bodyPr/>
                    <a:lstStyle/>
                    <a:p>
                      <a:endParaRPr dirty="0"/>
                    </a:p>
                  </a:txBody>
                  <a:tcPr anchor="ctr">
                    <a:solidFill>
                      <a:srgbClr val="6192C0"/>
                    </a:solidFill>
                  </a:tcPr>
                </a:tc>
                <a:extLst>
                  <a:ext uri="{0D108BD9-81ED-4DB2-BD59-A6C34878D82A}">
                    <a16:rowId xmlns:a16="http://schemas.microsoft.com/office/drawing/2014/main" val="10000"/>
                  </a:ext>
                </a:extLst>
              </a:tr>
              <a:tr h="413802">
                <a:tc rowSpan="2">
                  <a:txBody>
                    <a:bodyPr/>
                    <a:lstStyle/>
                    <a:p>
                      <a:pPr marL="0" algn="ctr" defTabSz="914400" rtl="0" eaLnBrk="1" fontAlgn="base" latinLnBrk="0" hangingPunct="1">
                        <a:lnSpc>
                          <a:spcPct val="150000"/>
                        </a:lnSpc>
                        <a:spcBef>
                          <a:spcPct val="0"/>
                        </a:spcBef>
                        <a:spcAft>
                          <a:spcPct val="0"/>
                        </a:spcAft>
                        <a:defRPr/>
                      </a:pPr>
                      <a:r>
                        <a:rPr lang="zh-CN" altLang="en-US" sz="1600" b="0" kern="1200" dirty="0">
                          <a:solidFill>
                            <a:schemeClr val="dk1"/>
                          </a:solidFill>
                          <a:latin typeface="微软雅黑" panose="020B0503020204020204" charset="-122"/>
                          <a:ea typeface="微软雅黑" panose="020B0503020204020204" charset="-122"/>
                          <a:cs typeface="+mn-cs"/>
                        </a:rPr>
                        <a:t>治疗</a:t>
                      </a:r>
                      <a:r>
                        <a:rPr lang="zh-CN" altLang="en-US" sz="1600" b="0" dirty="0">
                          <a:solidFill>
                            <a:schemeClr val="tx1"/>
                          </a:solidFill>
                          <a:latin typeface="微软雅黑" panose="020B0503020204020204" charset="-122"/>
                          <a:ea typeface="微软雅黑" panose="020B0503020204020204" charset="-122"/>
                        </a:rPr>
                        <a:t>呼吸急性细菌性感染</a:t>
                      </a:r>
                      <a:endParaRPr lang="zh-CN" altLang="en-US" sz="1600" b="0" kern="1200" dirty="0">
                        <a:solidFill>
                          <a:schemeClr val="dk1"/>
                        </a:solidFill>
                        <a:latin typeface="微软雅黑" panose="020B0503020204020204" charset="-122"/>
                        <a:ea typeface="微软雅黑" panose="020B0503020204020204" charset="-122"/>
                        <a:cs typeface="+mn-cs"/>
                      </a:endParaRPr>
                    </a:p>
                  </a:txBody>
                  <a:tcPr anchor="ctr">
                    <a:solidFill>
                      <a:srgbClr val="E9EBF5"/>
                    </a:solidFill>
                  </a:tcPr>
                </a:tc>
                <a:tc>
                  <a:txBody>
                    <a:bodyPr/>
                    <a:lstStyle/>
                    <a:p>
                      <a:pPr marL="0" algn="ctr" defTabSz="914400" rtl="0" eaLnBrk="1" fontAlgn="base" latinLnBrk="0" hangingPunct="1">
                        <a:lnSpc>
                          <a:spcPct val="150000"/>
                        </a:lnSpc>
                        <a:spcBef>
                          <a:spcPct val="0"/>
                        </a:spcBef>
                        <a:spcAft>
                          <a:spcPct val="0"/>
                        </a:spcAft>
                        <a:defRPr/>
                      </a:pPr>
                      <a:r>
                        <a:rPr lang="zh-CN" altLang="en-US" sz="1400" b="0" dirty="0">
                          <a:solidFill>
                            <a:schemeClr val="tx1"/>
                          </a:solidFill>
                          <a:latin typeface="微软雅黑" panose="020B0503020204020204" charset="-122"/>
                          <a:ea typeface="微软雅黑" panose="020B0503020204020204" charset="-122"/>
                        </a:rPr>
                        <a:t>综合疗效总有效率</a:t>
                      </a:r>
                      <a:endParaRPr lang="zh-CN" altLang="en-US" sz="1400" b="0" kern="1200" dirty="0">
                        <a:solidFill>
                          <a:schemeClr val="dk1"/>
                        </a:solidFill>
                        <a:latin typeface="微软雅黑" panose="020B0503020204020204" charset="-122"/>
                        <a:ea typeface="微软雅黑" panose="020B0503020204020204" charset="-122"/>
                        <a:cs typeface="+mn-cs"/>
                      </a:endParaRPr>
                    </a:p>
                  </a:txBody>
                  <a:tcPr anchor="ctr">
                    <a:solidFill>
                      <a:srgbClr val="E9EBF5"/>
                    </a:solidFill>
                  </a:tcPr>
                </a:tc>
                <a:tc>
                  <a:txBody>
                    <a:bodyPr/>
                    <a:lstStyle/>
                    <a:p>
                      <a:pPr algn="ctr">
                        <a:lnSpc>
                          <a:spcPct val="150000"/>
                        </a:lnSpc>
                      </a:pPr>
                      <a:r>
                        <a:rPr lang="en-US" altLang="zh-CN" sz="1400" b="0" dirty="0">
                          <a:solidFill>
                            <a:schemeClr val="tx1"/>
                          </a:solidFill>
                          <a:latin typeface="微软雅黑" panose="020B0503020204020204" charset="-122"/>
                          <a:ea typeface="微软雅黑" panose="020B0503020204020204" charset="-122"/>
                        </a:rPr>
                        <a:t>88.33%</a:t>
                      </a:r>
                    </a:p>
                  </a:txBody>
                  <a:tcPr anchor="ctr">
                    <a:solidFill>
                      <a:srgbClr val="F2F2F2"/>
                    </a:solidFill>
                  </a:tcPr>
                </a:tc>
                <a:extLst>
                  <a:ext uri="{0D108BD9-81ED-4DB2-BD59-A6C34878D82A}">
                    <a16:rowId xmlns:a16="http://schemas.microsoft.com/office/drawing/2014/main" val="10001"/>
                  </a:ext>
                </a:extLst>
              </a:tr>
              <a:tr h="382884">
                <a:tc vMerge="1">
                  <a:txBody>
                    <a:bodyPr/>
                    <a:lstStyle/>
                    <a:p>
                      <a:endParaRPr lang="zh-CN"/>
                    </a:p>
                  </a:txBody>
                  <a:tcPr anchor="ctr"/>
                </a:tc>
                <a:tc>
                  <a: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lang="zh-CN" altLang="en-US" sz="1400" b="1" kern="1200" dirty="0">
                          <a:solidFill>
                            <a:schemeClr val="tx1"/>
                          </a:solidFill>
                          <a:latin typeface="微软雅黑" panose="020B0503020204020204" charset="-122"/>
                          <a:ea typeface="微软雅黑" panose="020B0503020204020204" charset="-122"/>
                          <a:cs typeface="+mn-cs"/>
                        </a:rPr>
                        <a:t>细菌清除率</a:t>
                      </a:r>
                    </a:p>
                  </a:txBody>
                  <a:tcPr anchor="ctr">
                    <a:solidFill>
                      <a:srgbClr val="E9EBF5"/>
                    </a:solidFill>
                  </a:tcPr>
                </a:tc>
                <a:tc>
                  <a:txBody>
                    <a:bodyPr/>
                    <a:lstStyle/>
                    <a:p>
                      <a:pPr algn="ctr">
                        <a:lnSpc>
                          <a:spcPct val="150000"/>
                        </a:lnSpc>
                      </a:pPr>
                      <a:r>
                        <a:rPr lang="en-US" altLang="zh-CN" sz="1400" b="1" dirty="0">
                          <a:solidFill>
                            <a:srgbClr val="FF0000"/>
                          </a:solidFill>
                          <a:latin typeface="微软雅黑" panose="020B0503020204020204" charset="-122"/>
                          <a:ea typeface="微软雅黑" panose="020B0503020204020204" charset="-122"/>
                        </a:rPr>
                        <a:t>100.00%</a:t>
                      </a:r>
                    </a:p>
                  </a:txBody>
                  <a:tcPr anchor="ctr">
                    <a:solidFill>
                      <a:srgbClr val="F2F2F2"/>
                    </a:solidFill>
                  </a:tcPr>
                </a:tc>
                <a:extLst>
                  <a:ext uri="{0D108BD9-81ED-4DB2-BD59-A6C34878D82A}">
                    <a16:rowId xmlns:a16="http://schemas.microsoft.com/office/drawing/2014/main" val="10002"/>
                  </a:ext>
                </a:extLst>
              </a:tr>
              <a:tr h="393325">
                <a:tc rowSpan="2">
                  <a:txBody>
                    <a:bodyPr/>
                    <a:lstStyle/>
                    <a:p>
                      <a:pPr algn="ctr" fontAlgn="base">
                        <a:spcBef>
                          <a:spcPct val="0"/>
                        </a:spcBef>
                        <a:spcAft>
                          <a:spcPct val="0"/>
                        </a:spcAft>
                        <a:defRPr/>
                      </a:pPr>
                      <a:r>
                        <a:rPr lang="zh-CN" altLang="en-US" sz="1600" b="0" dirty="0">
                          <a:solidFill>
                            <a:schemeClr val="tx1"/>
                          </a:solidFill>
                          <a:latin typeface="微软雅黑" panose="020B0503020204020204" charset="-122"/>
                          <a:ea typeface="微软雅黑" panose="020B0503020204020204" charset="-122"/>
                        </a:rPr>
                        <a:t>治疗泌</a:t>
                      </a:r>
                      <a:r>
                        <a:rPr lang="zh-CN" altLang="en-US" sz="1600" b="0" kern="1200" dirty="0">
                          <a:solidFill>
                            <a:schemeClr val="dk1"/>
                          </a:solidFill>
                          <a:latin typeface="微软雅黑" panose="020B0503020204020204" charset="-122"/>
                          <a:ea typeface="微软雅黑" panose="020B0503020204020204" charset="-122"/>
                          <a:cs typeface="+mn-cs"/>
                        </a:rPr>
                        <a:t>尿系统感染</a:t>
                      </a:r>
                      <a:endParaRPr lang="en-US" altLang="zh-CN" sz="1600" b="0" kern="1200" dirty="0">
                        <a:solidFill>
                          <a:schemeClr val="dk1"/>
                        </a:solidFill>
                        <a:latin typeface="微软雅黑" panose="020B0503020204020204" charset="-122"/>
                        <a:ea typeface="微软雅黑" panose="020B0503020204020204" charset="-122"/>
                        <a:cs typeface="+mn-cs"/>
                      </a:endParaRPr>
                    </a:p>
                    <a:p>
                      <a:pPr algn="ctr" fontAlgn="base">
                        <a:spcBef>
                          <a:spcPct val="0"/>
                        </a:spcBef>
                        <a:spcAft>
                          <a:spcPct val="0"/>
                        </a:spcAft>
                        <a:defRPr/>
                      </a:pPr>
                      <a:r>
                        <a:rPr lang="en-US" altLang="zh-CN" sz="1600" b="1" kern="1200" dirty="0">
                          <a:solidFill>
                            <a:srgbClr val="FF0000"/>
                          </a:solidFill>
                          <a:latin typeface="微软雅黑" panose="020B0503020204020204" charset="-122"/>
                          <a:ea typeface="微软雅黑" panose="020B0503020204020204" charset="-122"/>
                          <a:cs typeface="+mn-cs"/>
                        </a:rPr>
                        <a:t>(</a:t>
                      </a:r>
                      <a:r>
                        <a:rPr lang="zh-CN" altLang="en-US" sz="1600" b="1" kern="1200" dirty="0">
                          <a:solidFill>
                            <a:srgbClr val="FF0000"/>
                          </a:solidFill>
                          <a:latin typeface="微软雅黑" panose="020B0503020204020204" charset="-122"/>
                          <a:ea typeface="微软雅黑" panose="020B0503020204020204" charset="-122"/>
                          <a:cs typeface="+mn-cs"/>
                        </a:rPr>
                        <a:t>包括膀胱炎和肾盂肾炎</a:t>
                      </a:r>
                      <a:r>
                        <a:rPr lang="en-US" altLang="zh-CN" sz="1600" b="1" kern="1200" dirty="0">
                          <a:solidFill>
                            <a:srgbClr val="FF0000"/>
                          </a:solidFill>
                          <a:latin typeface="微软雅黑" panose="020B0503020204020204" charset="-122"/>
                          <a:ea typeface="微软雅黑" panose="020B0503020204020204" charset="-122"/>
                          <a:cs typeface="+mn-cs"/>
                        </a:rPr>
                        <a:t>)</a:t>
                      </a:r>
                    </a:p>
                  </a:txBody>
                  <a:tcPr anchor="ctr">
                    <a:solidFill>
                      <a:schemeClr val="accent6">
                        <a:lumMod val="20000"/>
                        <a:lumOff val="80000"/>
                      </a:schemeClr>
                    </a:solidFill>
                  </a:tcPr>
                </a:tc>
                <a:tc>
                  <a:txBody>
                    <a:bodyPr/>
                    <a:lstStyle/>
                    <a:p>
                      <a:pPr marL="0" algn="ctr" defTabSz="914400" rtl="0" eaLnBrk="1" fontAlgn="base" latinLnBrk="0" hangingPunct="1">
                        <a:lnSpc>
                          <a:spcPct val="150000"/>
                        </a:lnSpc>
                        <a:spcBef>
                          <a:spcPct val="0"/>
                        </a:spcBef>
                        <a:spcAft>
                          <a:spcPct val="0"/>
                        </a:spcAft>
                        <a:defRPr/>
                      </a:pPr>
                      <a:r>
                        <a:rPr lang="zh-CN" altLang="en-US" sz="1400" b="0" dirty="0">
                          <a:solidFill>
                            <a:schemeClr val="tx1"/>
                          </a:solidFill>
                          <a:latin typeface="微软雅黑" panose="020B0503020204020204" charset="-122"/>
                          <a:ea typeface="微软雅黑" panose="020B0503020204020204" charset="-122"/>
                        </a:rPr>
                        <a:t>综合疗效总有效率</a:t>
                      </a:r>
                      <a:endParaRPr lang="zh-CN" altLang="en-US" sz="1400" b="0" kern="1200" dirty="0">
                        <a:solidFill>
                          <a:schemeClr val="tx1"/>
                        </a:solidFill>
                        <a:latin typeface="微软雅黑" panose="020B0503020204020204" charset="-122"/>
                        <a:ea typeface="微软雅黑" panose="020B0503020204020204" charset="-122"/>
                        <a:cs typeface="+mn-cs"/>
                      </a:endParaRPr>
                    </a:p>
                  </a:txBody>
                  <a:tcPr anchor="ctr">
                    <a:solidFill>
                      <a:schemeClr val="accent6">
                        <a:lumMod val="20000"/>
                        <a:lumOff val="80000"/>
                      </a:schemeClr>
                    </a:solidFill>
                  </a:tcPr>
                </a:tc>
                <a:tc>
                  <a:txBody>
                    <a:bodyPr/>
                    <a:lstStyle/>
                    <a:p>
                      <a:pPr algn="ctr">
                        <a:lnSpc>
                          <a:spcPct val="150000"/>
                        </a:lnSpc>
                      </a:pPr>
                      <a:r>
                        <a:rPr lang="en-US" altLang="zh-CN" sz="1400" b="1" dirty="0">
                          <a:solidFill>
                            <a:srgbClr val="FF0000"/>
                          </a:solidFill>
                          <a:latin typeface="微软雅黑" panose="020B0503020204020204" charset="-122"/>
                          <a:ea typeface="微软雅黑" panose="020B0503020204020204" charset="-122"/>
                        </a:rPr>
                        <a:t>90.00%</a:t>
                      </a:r>
                    </a:p>
                  </a:txBody>
                  <a:tcPr anchor="ctr">
                    <a:solidFill>
                      <a:srgbClr val="F2F2F2"/>
                    </a:solidFill>
                  </a:tcPr>
                </a:tc>
                <a:extLst>
                  <a:ext uri="{0D108BD9-81ED-4DB2-BD59-A6C34878D82A}">
                    <a16:rowId xmlns:a16="http://schemas.microsoft.com/office/drawing/2014/main" val="10003"/>
                  </a:ext>
                </a:extLst>
              </a:tr>
              <a:tr h="411480">
                <a:tc vMerge="1">
                  <a:txBody>
                    <a:bodyPr/>
                    <a:lstStyle/>
                    <a:p>
                      <a:endParaRPr lang="zh-CN"/>
                    </a:p>
                  </a:txBody>
                  <a:tcPr anchor="ctr">
                    <a:solidFill>
                      <a:srgbClr val="F2F2F2"/>
                    </a:solidFill>
                  </a:tcPr>
                </a:tc>
                <a:tc>
                  <a:txBody>
                    <a:bodyPr/>
                    <a:lstStyle/>
                    <a:p>
                      <a:pPr algn="ctr" fontAlgn="base">
                        <a:spcBef>
                          <a:spcPct val="0"/>
                        </a:spcBef>
                        <a:spcAft>
                          <a:spcPct val="0"/>
                        </a:spcAft>
                        <a:defRPr/>
                      </a:pPr>
                      <a:r>
                        <a:rPr lang="zh-CN" altLang="en-US" sz="1400" b="1" kern="1200" dirty="0">
                          <a:solidFill>
                            <a:schemeClr val="dk1"/>
                          </a:solidFill>
                          <a:latin typeface="微软雅黑" panose="020B0503020204020204" charset="-122"/>
                          <a:ea typeface="微软雅黑" panose="020B0503020204020204" charset="-122"/>
                          <a:cs typeface="+mn-cs"/>
                        </a:rPr>
                        <a:t>细菌清除率</a:t>
                      </a:r>
                    </a:p>
                  </a:txBody>
                  <a:tcPr anchor="ctr">
                    <a:solidFill>
                      <a:schemeClr val="accent6">
                        <a:lumMod val="20000"/>
                        <a:lumOff val="80000"/>
                      </a:schemeClr>
                    </a:solidFill>
                  </a:tcPr>
                </a:tc>
                <a:tc>
                  <a:txBody>
                    <a:bodyPr/>
                    <a:lstStyle/>
                    <a:p>
                      <a:pPr algn="ctr">
                        <a:lnSpc>
                          <a:spcPct val="150000"/>
                        </a:lnSpc>
                      </a:pPr>
                      <a:r>
                        <a:rPr lang="en-US" altLang="zh-CN" sz="1400" b="1" dirty="0">
                          <a:solidFill>
                            <a:srgbClr val="FF0000"/>
                          </a:solidFill>
                          <a:latin typeface="微软雅黑" panose="020B0503020204020204" charset="-122"/>
                          <a:ea typeface="微软雅黑" panose="020B0503020204020204" charset="-122"/>
                        </a:rPr>
                        <a:t>100.00%</a:t>
                      </a:r>
                    </a:p>
                  </a:txBody>
                  <a:tcPr anchor="ctr">
                    <a:solidFill>
                      <a:srgbClr val="F2F2F2"/>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374775" y="866775"/>
            <a:ext cx="9448800" cy="460375"/>
          </a:xfrm>
          <a:prstGeom prst="rect">
            <a:avLst/>
          </a:prstGeom>
        </p:spPr>
        <p:txBody>
          <a:bodyPr wrap="square">
            <a:spAutoFit/>
          </a:bodyPr>
          <a:lstStyle/>
          <a:p>
            <a:pPr algn="ctr" fontAlgn="base">
              <a:spcBef>
                <a:spcPct val="0"/>
              </a:spcBef>
              <a:spcAft>
                <a:spcPct val="0"/>
              </a:spcAft>
              <a:defRPr/>
            </a:pPr>
            <a:r>
              <a:rPr lang="zh-CN" altLang="en-US" sz="2400" b="1" dirty="0">
                <a:latin typeface="微软雅黑" panose="020B0503020204020204" charset="-122"/>
                <a:ea typeface="微软雅黑" panose="020B0503020204020204" charset="-122"/>
                <a:cs typeface="微软雅黑" panose="020B0503020204020204" charset="-122"/>
                <a:sym typeface="+mn-ea"/>
              </a:rPr>
              <a:t>注射用头孢曲松钠舒巴坦钠</a:t>
            </a:r>
            <a:r>
              <a:rPr lang="zh-CN" altLang="en-US" sz="2400" b="1" dirty="0">
                <a:latin typeface="微软雅黑" panose="020B0503020204020204" charset="-122"/>
                <a:ea typeface="微软雅黑" panose="020B0503020204020204" charset="-122"/>
              </a:rPr>
              <a:t>的</a:t>
            </a:r>
            <a:r>
              <a:rPr lang="zh-CN" altLang="en-US" sz="2400" b="1" dirty="0">
                <a:solidFill>
                  <a:srgbClr val="FF0000"/>
                </a:solidFill>
                <a:latin typeface="微软雅黑" panose="020B0503020204020204" charset="-122"/>
                <a:ea typeface="微软雅黑" panose="020B0503020204020204" charset="-122"/>
              </a:rPr>
              <a:t>杀菌协同效应</a:t>
            </a:r>
            <a:r>
              <a:rPr lang="zh-CN" altLang="en-US" sz="2400" b="1" dirty="0">
                <a:solidFill>
                  <a:srgbClr val="FF0000"/>
                </a:solidFill>
                <a:latin typeface="微软雅黑" panose="020B0503020204020204" charset="-122"/>
                <a:ea typeface="微软雅黑" panose="020B0503020204020204" charset="-122"/>
                <a:sym typeface="+mn-ea"/>
              </a:rPr>
              <a:t>更长，达</a:t>
            </a:r>
            <a:r>
              <a:rPr lang="en-US" altLang="zh-CN" sz="2400" b="1" dirty="0">
                <a:solidFill>
                  <a:srgbClr val="FF0000"/>
                </a:solidFill>
                <a:latin typeface="微软雅黑" panose="020B0503020204020204" charset="-122"/>
                <a:ea typeface="微软雅黑" panose="020B0503020204020204" charset="-122"/>
                <a:sym typeface="+mn-ea"/>
              </a:rPr>
              <a:t>8～12h</a:t>
            </a:r>
          </a:p>
        </p:txBody>
      </p:sp>
      <p:sp>
        <p:nvSpPr>
          <p:cNvPr id="7" name="文本框 6"/>
          <p:cNvSpPr txBox="1"/>
          <p:nvPr/>
        </p:nvSpPr>
        <p:spPr>
          <a:xfrm>
            <a:off x="1160780" y="1570356"/>
            <a:ext cx="9662795" cy="4420870"/>
          </a:xfrm>
          <a:prstGeom prst="rect">
            <a:avLst/>
          </a:prstGeom>
          <a:solidFill>
            <a:schemeClr val="bg1">
              <a:lumMod val="95000"/>
            </a:schemeClr>
          </a:solidFill>
        </p:spPr>
        <p:txBody>
          <a:bodyPr wrap="square">
            <a:noAutofit/>
          </a:bodyPr>
          <a:lstStyle/>
          <a:p>
            <a:pPr marL="285750" indent="-285750" defTabSz="685800">
              <a:lnSpc>
                <a:spcPct val="180000"/>
              </a:lnSpc>
              <a:spcBef>
                <a:spcPts val="0"/>
              </a:spcBef>
              <a:spcAft>
                <a:spcPts val="1200"/>
              </a:spcAft>
              <a:buFont typeface="Arial" panose="020B0604020202020204" pitchFamily="34" charset="0"/>
              <a:buChar char="•"/>
              <a:defRPr/>
            </a:pPr>
            <a:r>
              <a:rPr lang="zh-CN" altLang="en-US" sz="1400" dirty="0">
                <a:latin typeface="微软雅黑" panose="020B0503020204020204" charset="-122"/>
                <a:ea typeface="微软雅黑" panose="020B0503020204020204" charset="-122"/>
                <a:cs typeface="微软雅黑" panose="020B0503020204020204" charset="-122"/>
              </a:rPr>
              <a:t>头孢菌素、青霉素属</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rPr>
              <a:t>时间依赖性药物</a:t>
            </a:r>
            <a:r>
              <a:rPr lang="zh-CN" altLang="en-US" sz="1400" dirty="0">
                <a:latin typeface="微软雅黑" panose="020B0503020204020204" charset="-122"/>
                <a:ea typeface="微软雅黑" panose="020B0503020204020204" charset="-122"/>
                <a:cs typeface="微软雅黑" panose="020B0503020204020204" charset="-122"/>
              </a:rPr>
              <a:t>，药物杀菌活性与其持效时间成正比，</a:t>
            </a:r>
            <a:r>
              <a:rPr lang="zh-CN" altLang="en-US" sz="1400" b="1" dirty="0">
                <a:latin typeface="微软雅黑" panose="020B0503020204020204" charset="-122"/>
                <a:ea typeface="微软雅黑" panose="020B0503020204020204" charset="-122"/>
                <a:cs typeface="微软雅黑" panose="020B0503020204020204" charset="-122"/>
              </a:rPr>
              <a:t>现国家医保目录中头孢及青霉素复方抗生素半衰期均在</a:t>
            </a:r>
            <a:r>
              <a:rPr lang="en-US" altLang="zh-CN" sz="1400" b="1" dirty="0">
                <a:latin typeface="微软雅黑" panose="020B0503020204020204" charset="-122"/>
                <a:ea typeface="微软雅黑" panose="020B0503020204020204" charset="-122"/>
                <a:cs typeface="微软雅黑" panose="020B0503020204020204" charset="-122"/>
              </a:rPr>
              <a:t>1-2h</a:t>
            </a:r>
            <a:r>
              <a:rPr lang="zh-CN" altLang="en-US" sz="1400" b="1" dirty="0">
                <a:latin typeface="微软雅黑" panose="020B0503020204020204" charset="-122"/>
                <a:ea typeface="微软雅黑" panose="020B0503020204020204" charset="-122"/>
                <a:cs typeface="微软雅黑" panose="020B0503020204020204" charset="-122"/>
              </a:rPr>
              <a:t>间</a:t>
            </a:r>
            <a:r>
              <a:rPr lang="zh-CN" altLang="en-US" sz="1400" dirty="0">
                <a:latin typeface="微软雅黑" panose="020B0503020204020204" charset="-122"/>
                <a:ea typeface="微软雅黑" panose="020B0503020204020204" charset="-122"/>
                <a:cs typeface="微软雅黑" panose="020B0503020204020204" charset="-122"/>
              </a:rPr>
              <a:t>，不能很好地满足时间依赖性药物抗菌要求。</a:t>
            </a:r>
            <a:endParaRPr lang="en-US" altLang="zh-CN" sz="1400" dirty="0">
              <a:latin typeface="微软雅黑" panose="020B0503020204020204" charset="-122"/>
              <a:ea typeface="微软雅黑" panose="020B0503020204020204" charset="-122"/>
              <a:cs typeface="微软雅黑" panose="020B0503020204020204" charset="-122"/>
            </a:endParaRPr>
          </a:p>
          <a:p>
            <a:pPr marL="285750" indent="-285750" defTabSz="685800">
              <a:lnSpc>
                <a:spcPct val="180000"/>
              </a:lnSpc>
              <a:spcBef>
                <a:spcPts val="0"/>
              </a:spcBef>
              <a:spcAft>
                <a:spcPts val="1200"/>
              </a:spcAft>
              <a:buFont typeface="Arial" panose="020B0604020202020204" pitchFamily="34" charset="0"/>
              <a:buChar char="•"/>
              <a:defRPr/>
            </a:pPr>
            <a:r>
              <a:rPr sz="1400" dirty="0">
                <a:latin typeface="微软雅黑" panose="020B0503020204020204" charset="-122"/>
                <a:ea typeface="微软雅黑" panose="020B0503020204020204" charset="-122"/>
                <a:cs typeface="微软雅黑" panose="020B0503020204020204" charset="-122"/>
                <a:sym typeface="+mn-ea"/>
              </a:rPr>
              <a:t>全球创新长效抗耐药复方，</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创新利用舒巴坦抑灭 β</a:t>
            </a:r>
            <a:r>
              <a:rPr 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内酰胺酶活性后恢复需要较长时间，而长半衰期</a:t>
            </a:r>
            <a:r>
              <a:rPr lang="zh-CN" sz="1400" b="1" dirty="0">
                <a:solidFill>
                  <a:schemeClr val="tx1"/>
                </a:solidFill>
                <a:latin typeface="微软雅黑" panose="020B0503020204020204" charset="-122"/>
                <a:ea typeface="微软雅黑" panose="020B0503020204020204" charset="-122"/>
                <a:cs typeface="微软雅黑" panose="020B0503020204020204" charset="-122"/>
                <a:sym typeface="+mn-ea"/>
              </a:rPr>
              <a:t>的</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头孢曲松可在细菌微环境中维持较高浓度</a:t>
            </a:r>
            <a:r>
              <a:rPr sz="1400" dirty="0">
                <a:latin typeface="微软雅黑" panose="020B0503020204020204" charset="-122"/>
                <a:ea typeface="微软雅黑" panose="020B0503020204020204" charset="-122"/>
                <a:cs typeface="微软雅黑" panose="020B0503020204020204" charset="-122"/>
                <a:sym typeface="+mn-ea"/>
              </a:rPr>
              <a:t>，发挥持续杀抑细菌的作用和抑制产酶能力作用，</a:t>
            </a:r>
            <a:r>
              <a:rPr sz="1400" b="1" dirty="0">
                <a:solidFill>
                  <a:srgbClr val="FF0000"/>
                </a:solidFill>
                <a:latin typeface="微软雅黑" panose="020B0503020204020204" charset="-122"/>
                <a:ea typeface="微软雅黑" panose="020B0503020204020204" charset="-122"/>
                <a:cs typeface="微软雅黑" panose="020B0503020204020204" charset="-122"/>
                <a:sym typeface="+mn-ea"/>
              </a:rPr>
              <a:t>达到长效抗耐药杀菌增效效果</a:t>
            </a:r>
            <a:r>
              <a:rPr sz="1400" dirty="0">
                <a:latin typeface="微软雅黑" panose="020B0503020204020204" charset="-122"/>
                <a:ea typeface="微软雅黑" panose="020B0503020204020204" charset="-122"/>
                <a:cs typeface="微软雅黑" panose="020B0503020204020204" charset="-122"/>
                <a:sym typeface="+mn-ea"/>
              </a:rPr>
              <a:t>，</a:t>
            </a:r>
            <a:r>
              <a:rPr sz="1400" b="1" dirty="0">
                <a:solidFill>
                  <a:schemeClr val="tx1"/>
                </a:solidFill>
                <a:latin typeface="微软雅黑" panose="020B0503020204020204" charset="-122"/>
                <a:ea typeface="微软雅黑" panose="020B0503020204020204" charset="-122"/>
                <a:cs typeface="微软雅黑" panose="020B0503020204020204" charset="-122"/>
                <a:sym typeface="+mn-ea"/>
              </a:rPr>
              <a:t>超微电镜研究进一步确证抗耐药且药效长效更优。</a:t>
            </a:r>
            <a:r>
              <a:rPr lang="zh-CN" altLang="en-US" sz="1400" dirty="0">
                <a:latin typeface="微软雅黑" panose="020B0503020204020204" charset="-122"/>
                <a:ea typeface="微软雅黑" panose="020B0503020204020204" charset="-122"/>
                <a:cs typeface="微软雅黑" panose="020B0503020204020204" charset="-122"/>
                <a:sym typeface="+mn-ea"/>
              </a:rPr>
              <a:t>头孢曲松钠舒巴坦钠是</a:t>
            </a:r>
            <a:r>
              <a:rPr lang="zh-CN" altLang="en-US" sz="1400" b="1" dirty="0">
                <a:latin typeface="微软雅黑" panose="020B0503020204020204" charset="-122"/>
                <a:ea typeface="微软雅黑" panose="020B0503020204020204" charset="-122"/>
                <a:cs typeface="微软雅黑" panose="020B0503020204020204" charset="-122"/>
                <a:sym typeface="+mn-ea"/>
              </a:rPr>
              <a:t>临床唯一可以</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一天</a:t>
            </a:r>
            <a:r>
              <a:rPr lang="en-US" altLang="zh-CN" sz="1400" b="1" dirty="0">
                <a:solidFill>
                  <a:srgbClr val="FF0000"/>
                </a:solidFill>
                <a:latin typeface="微软雅黑" panose="020B0503020204020204" charset="-122"/>
                <a:ea typeface="微软雅黑" panose="020B0503020204020204" charset="-122"/>
                <a:cs typeface="微软雅黑" panose="020B0503020204020204" charset="-122"/>
                <a:sym typeface="+mn-ea"/>
              </a:rPr>
              <a:t>1～2</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次用药</a:t>
            </a:r>
            <a:r>
              <a:rPr lang="zh-CN" altLang="en-US" sz="1400" b="1" dirty="0">
                <a:latin typeface="微软雅黑" panose="020B0503020204020204" charset="-122"/>
                <a:ea typeface="微软雅黑" panose="020B0503020204020204" charset="-122"/>
                <a:cs typeface="微软雅黑" panose="020B0503020204020204" charset="-122"/>
                <a:sym typeface="+mn-ea"/>
              </a:rPr>
              <a:t>的抗耐药复方制剂</a:t>
            </a:r>
            <a:r>
              <a:rPr lang="zh-CN" altLang="en-US" sz="1400" dirty="0">
                <a:latin typeface="微软雅黑" panose="020B0503020204020204" charset="-122"/>
                <a:ea typeface="微软雅黑" panose="020B0503020204020204" charset="-122"/>
                <a:cs typeface="微软雅黑" panose="020B0503020204020204" charset="-122"/>
                <a:sym typeface="+mn-ea"/>
              </a:rPr>
              <a:t>。</a:t>
            </a:r>
            <a:endParaRPr lang="en-US" altLang="zh-CN" sz="1400" dirty="0">
              <a:latin typeface="微软雅黑" panose="020B0503020204020204" charset="-122"/>
              <a:ea typeface="微软雅黑" panose="020B0503020204020204" charset="-122"/>
              <a:cs typeface="微软雅黑" panose="020B0503020204020204" charset="-122"/>
            </a:endParaRPr>
          </a:p>
          <a:p>
            <a:pPr marL="285750" indent="-285750" defTabSz="685800">
              <a:lnSpc>
                <a:spcPct val="180000"/>
              </a:lnSpc>
              <a:spcBef>
                <a:spcPts val="0"/>
              </a:spcBef>
              <a:spcAft>
                <a:spcPts val="1200"/>
              </a:spcAft>
              <a:buFont typeface="Arial" panose="020B0604020202020204" pitchFamily="34" charset="0"/>
              <a:buChar char="•"/>
              <a:defRPr/>
            </a:pP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头孢曲松钠舒巴坦钠</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长效应使其疗效更优。</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盛京医院体外</a:t>
            </a:r>
            <a:r>
              <a:rPr lang="en-US" altLang="zh-CN" sz="1400" b="1" dirty="0">
                <a:solidFill>
                  <a:schemeClr val="tx1"/>
                </a:solidFill>
                <a:latin typeface="微软雅黑" panose="020B0503020204020204" charset="-122"/>
                <a:ea typeface="微软雅黑" panose="020B0503020204020204" charset="-122"/>
                <a:cs typeface="微软雅黑" panose="020B0503020204020204" charset="-122"/>
                <a:sym typeface="+mn-ea"/>
              </a:rPr>
              <a:t>PK/PD</a:t>
            </a:r>
            <a:r>
              <a:rPr lang="zh-CN" altLang="en-US" sz="1400" b="1" dirty="0">
                <a:solidFill>
                  <a:schemeClr val="tx1"/>
                </a:solidFill>
                <a:latin typeface="微软雅黑" panose="020B0503020204020204" charset="-122"/>
                <a:ea typeface="微软雅黑" panose="020B0503020204020204" charset="-122"/>
                <a:cs typeface="微软雅黑" panose="020B0503020204020204" charset="-122"/>
                <a:sym typeface="+mn-ea"/>
              </a:rPr>
              <a:t>研究报告</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，显示</a:t>
            </a:r>
            <a:r>
              <a:rPr lang="zh-CN" altLang="en-US" sz="1400" b="1" dirty="0">
                <a:solidFill>
                  <a:srgbClr val="FF0000"/>
                </a:solidFill>
                <a:latin typeface="微软雅黑" panose="020B0503020204020204" charset="-122"/>
                <a:ea typeface="微软雅黑" panose="020B0503020204020204" charset="-122"/>
                <a:cs typeface="微软雅黑" panose="020B0503020204020204" charset="-122"/>
                <a:sym typeface="+mn-ea"/>
              </a:rPr>
              <a:t>杀菌协同作用更优</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于对照药物</a:t>
            </a:r>
            <a:r>
              <a:rPr lang="en-US" altLang="zh-CN" sz="1400" dirty="0">
                <a:solidFill>
                  <a:srgbClr val="404040"/>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注射用头孢哌酮钠舒巴坦钠</a:t>
            </a:r>
            <a:r>
              <a:rPr lang="en-US" altLang="zh-CN" sz="1400" dirty="0">
                <a:solidFill>
                  <a:srgbClr val="404040"/>
                </a:solidFill>
                <a:latin typeface="微软雅黑" panose="020B0503020204020204" charset="-122"/>
                <a:ea typeface="微软雅黑" panose="020B0503020204020204" charset="-122"/>
                <a:cs typeface="微软雅黑" panose="020B0503020204020204" charset="-122"/>
                <a:sym typeface="+mn-ea"/>
              </a:rPr>
              <a:t>(2:1)</a:t>
            </a:r>
            <a:r>
              <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rPr>
              <a:t>。</a:t>
            </a:r>
            <a:endParaRPr lang="en-US" altLang="zh-CN" sz="1400" b="1" dirty="0">
              <a:solidFill>
                <a:srgbClr val="FF0000"/>
              </a:solidFill>
              <a:latin typeface="微软雅黑" panose="020B0503020204020204" charset="-122"/>
              <a:ea typeface="微软雅黑" panose="020B0503020204020204" charset="-122"/>
              <a:cs typeface="微软雅黑" panose="020B0503020204020204" charset="-122"/>
            </a:endParaRPr>
          </a:p>
          <a:p>
            <a:pPr marL="285750" indent="-285750" defTabSz="685800">
              <a:lnSpc>
                <a:spcPct val="180000"/>
              </a:lnSpc>
              <a:spcBef>
                <a:spcPts val="0"/>
              </a:spcBef>
              <a:spcAft>
                <a:spcPts val="1200"/>
              </a:spcAft>
              <a:buFont typeface="Arial" panose="020B0604020202020204" pitchFamily="34" charset="0"/>
              <a:buChar char="•"/>
              <a:defRPr/>
            </a:pPr>
            <a:r>
              <a:rPr lang="en-US" altLang="zh-CN" sz="1400" b="1" dirty="0">
                <a:latin typeface="微软雅黑" panose="020B0503020204020204" charset="-122"/>
                <a:ea typeface="微软雅黑" panose="020B0503020204020204" charset="-122"/>
                <a:cs typeface="微软雅黑" panose="020B0503020204020204" charset="-122"/>
              </a:rPr>
              <a:t>《</a:t>
            </a:r>
            <a:r>
              <a:rPr lang="zh-CN" altLang="en-US" sz="1400" b="1" dirty="0">
                <a:latin typeface="微软雅黑" panose="020B0503020204020204" charset="-122"/>
                <a:ea typeface="微软雅黑" panose="020B0503020204020204" charset="-122"/>
                <a:cs typeface="微软雅黑" panose="020B0503020204020204" charset="-122"/>
              </a:rPr>
              <a:t>多维动态评估长半衰期药物头孢曲松钠舒巴坦钠复方抗菌协同效应及其机制</a:t>
            </a:r>
            <a:r>
              <a:rPr lang="en-US" altLang="zh-CN" sz="1400" b="1" dirty="0">
                <a:latin typeface="微软雅黑" panose="020B0503020204020204" charset="-122"/>
                <a:ea typeface="微软雅黑" panose="020B0503020204020204" charset="-122"/>
                <a:cs typeface="微软雅黑" panose="020B0503020204020204" charset="-122"/>
              </a:rPr>
              <a:t>》</a:t>
            </a:r>
            <a:r>
              <a:rPr lang="zh-CN" altLang="en-US" sz="1400" dirty="0">
                <a:latin typeface="微软雅黑" panose="020B0503020204020204" charset="-122"/>
                <a:ea typeface="微软雅黑" panose="020B0503020204020204" charset="-122"/>
                <a:cs typeface="微软雅黑" panose="020B0503020204020204" charset="-122"/>
              </a:rPr>
              <a:t>研究报告显示，</a:t>
            </a:r>
            <a:r>
              <a:rPr lang="zh-CN" altLang="en-US" sz="1400" b="1" dirty="0">
                <a:solidFill>
                  <a:srgbClr val="FF0000"/>
                </a:solidFill>
                <a:latin typeface="微软雅黑" panose="020B0503020204020204" charset="-122"/>
                <a:ea typeface="微软雅黑" panose="020B0503020204020204" charset="-122"/>
              </a:rPr>
              <a:t>长半衰期</a:t>
            </a:r>
            <a:r>
              <a:rPr lang="zh-CN" altLang="en-US" sz="1400" dirty="0">
                <a:latin typeface="微软雅黑" panose="020B0503020204020204" charset="-122"/>
                <a:ea typeface="微软雅黑" panose="020B0503020204020204" charset="-122"/>
                <a:cs typeface="微软雅黑" panose="020B0503020204020204" charset="-122"/>
              </a:rPr>
              <a:t>抗菌药头孢曲松舒巴坦钠具有良好的抗菌协同效应，</a:t>
            </a:r>
            <a:r>
              <a:rPr lang="zh-CN" altLang="en-US" sz="1400" b="1" dirty="0">
                <a:solidFill>
                  <a:srgbClr val="FF0000"/>
                </a:solidFill>
                <a:latin typeface="微软雅黑" panose="020B0503020204020204" charset="-122"/>
                <a:ea typeface="微软雅黑" panose="020B0503020204020204" charset="-122"/>
              </a:rPr>
              <a:t>在提升抗菌疗效和减少给药频次上具有更好的临床优势</a:t>
            </a:r>
            <a:r>
              <a:rPr lang="zh-CN" altLang="en-US" sz="1400" dirty="0">
                <a:latin typeface="微软雅黑" panose="020B0503020204020204" charset="-122"/>
                <a:ea typeface="微软雅黑" panose="020B0503020204020204" charset="-122"/>
                <a:cs typeface="微软雅黑" panose="020B0503020204020204" charset="-122"/>
              </a:rPr>
              <a:t>。</a:t>
            </a:r>
            <a:endParaRPr lang="zh-CN" altLang="en-US" sz="1400" dirty="0">
              <a:solidFill>
                <a:srgbClr val="404040"/>
              </a:solidFill>
              <a:latin typeface="微软雅黑" panose="020B0503020204020204" charset="-122"/>
              <a:ea typeface="微软雅黑" panose="020B0503020204020204" charset="-122"/>
              <a:cs typeface="微软雅黑" panose="020B0503020204020204" charset="-122"/>
              <a:sym typeface="+mn-ea"/>
            </a:endParaRPr>
          </a:p>
        </p:txBody>
      </p:sp>
      <p:sp>
        <p:nvSpPr>
          <p:cNvPr id="4" name="PA_文本框 4"/>
          <p:cNvSpPr txBox="1"/>
          <p:nvPr>
            <p:custDataLst>
              <p:tags r:id="rId1"/>
            </p:custDataLst>
          </p:nvPr>
        </p:nvSpPr>
        <p:spPr>
          <a:xfrm>
            <a:off x="828040" y="252730"/>
            <a:ext cx="1777365"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有效性</a:t>
            </a:r>
            <a:r>
              <a:rPr lang="en-US" altLang="zh-CN" sz="2000" b="1" dirty="0">
                <a:latin typeface="微软雅黑" panose="020B0503020204020204" charset="-122"/>
                <a:ea typeface="微软雅黑" panose="020B0503020204020204" charset="-122"/>
                <a:sym typeface="+mn-ea"/>
              </a:rPr>
              <a:t>(2/3)</a:t>
            </a:r>
          </a:p>
        </p:txBody>
      </p:sp>
      <p:sp>
        <p:nvSpPr>
          <p:cNvPr id="8" name="圆角矩形 7"/>
          <p:cNvSpPr/>
          <p:nvPr>
            <p:custDataLst>
              <p:tags r:id="rId2"/>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03</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格 5"/>
          <p:cNvGraphicFramePr>
            <a:graphicFrameLocks noGrp="1"/>
          </p:cNvGraphicFramePr>
          <p:nvPr>
            <p:custDataLst>
              <p:tags r:id="rId1"/>
            </p:custDataLst>
          </p:nvPr>
        </p:nvGraphicFramePr>
        <p:xfrm>
          <a:off x="1061720" y="1606550"/>
          <a:ext cx="10033000" cy="4889500"/>
        </p:xfrm>
        <a:graphic>
          <a:graphicData uri="http://schemas.openxmlformats.org/drawingml/2006/table">
            <a:tbl>
              <a:tblPr firstRow="1" bandRow="1">
                <a:tableStyleId>{5C22544A-7EE6-4342-B048-85BDC9FD1C3A}</a:tableStyleId>
              </a:tblPr>
              <a:tblGrid>
                <a:gridCol w="10033000">
                  <a:extLst>
                    <a:ext uri="{9D8B030D-6E8A-4147-A177-3AD203B41FA5}">
                      <a16:colId xmlns:a16="http://schemas.microsoft.com/office/drawing/2014/main" val="20000"/>
                    </a:ext>
                  </a:extLst>
                </a:gridCol>
              </a:tblGrid>
              <a:tr h="4889500">
                <a:tc>
                  <a:txBody>
                    <a:bodyPr/>
                    <a:lstStyle/>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1</a:t>
                      </a:r>
                      <a:r>
                        <a:rPr lang="zh-CN" altLang="en-US" sz="1500" b="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内酰胺类抗生素</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/β-</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内酰胺酶抑制剂复方制剂临床应用专家共识（</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2020</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年版）</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1500" b="0" dirty="0">
                        <a:solidFill>
                          <a:schemeClr val="tx1"/>
                        </a:solidFill>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2</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中国鲍曼不动杆菌感染诊治与防控专家共识</a:t>
                      </a: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a:t>
                      </a: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3</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、美国</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CDC《</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性传播疾病治疗指南</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单纯性淋球菌感染治疗指南</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100" b="0" i="0" kern="1200" dirty="0">
                          <a:solidFill>
                            <a:srgbClr val="333333"/>
                          </a:solidFill>
                          <a:effectLst/>
                          <a:latin typeface="微软雅黑" panose="020B0503020204020204" charset="-122"/>
                          <a:ea typeface="微软雅黑" panose="020B0503020204020204" charset="-122"/>
                          <a:cs typeface="微软雅黑" panose="020B0503020204020204" charset="-122"/>
                        </a:rPr>
                        <a:t>St. Cyr S, Barbee L, </a:t>
                      </a:r>
                      <a:r>
                        <a:rPr lang="en-US" altLang="zh-CN" sz="1100" b="0" i="0" kern="1200" dirty="0" err="1">
                          <a:solidFill>
                            <a:srgbClr val="333333"/>
                          </a:solidFill>
                          <a:effectLst/>
                          <a:latin typeface="微软雅黑" panose="020B0503020204020204" charset="-122"/>
                          <a:ea typeface="微软雅黑" panose="020B0503020204020204" charset="-122"/>
                          <a:cs typeface="微软雅黑" panose="020B0503020204020204" charset="-122"/>
                        </a:rPr>
                        <a:t>Workowski</a:t>
                      </a:r>
                      <a:r>
                        <a:rPr lang="en-US" altLang="zh-CN" sz="1100" b="0" i="0" kern="1200" dirty="0">
                          <a:solidFill>
                            <a:srgbClr val="333333"/>
                          </a:solidFill>
                          <a:effectLst/>
                          <a:latin typeface="微软雅黑" panose="020B0503020204020204" charset="-122"/>
                          <a:ea typeface="微软雅黑" panose="020B0503020204020204" charset="-122"/>
                          <a:cs typeface="微软雅黑" panose="020B0503020204020204" charset="-122"/>
                        </a:rPr>
                        <a:t> KA, et al. Update to CDC’s Treatment Guidelines for Gonococcal Infection, 2020[J]. </a:t>
                      </a:r>
                      <a:endPar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dirty="0">
                          <a:solidFill>
                            <a:schemeClr val="tx1"/>
                          </a:solidFill>
                          <a:latin typeface="微软雅黑" panose="020B0503020204020204" charset="-122"/>
                          <a:ea typeface="微软雅黑" panose="020B0503020204020204" charset="-122"/>
                          <a:cs typeface="微软雅黑" panose="020B0503020204020204" charset="-122"/>
                        </a:rPr>
                        <a:t>4</a:t>
                      </a:r>
                      <a:r>
                        <a:rPr lang="zh-CN" altLang="en-US" sz="1500" b="1"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神经外科中枢神经系统感染诊治中国专家共识（</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2021</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版）</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5</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急性细菌性脑膜炎的诊断和治疗</a:t>
                      </a:r>
                      <a:r>
                        <a:rPr lang="en-US" altLang="zh-CN" sz="1500" b="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0" i="0" dirty="0">
                          <a:solidFill>
                            <a:srgbClr val="333333"/>
                          </a:solidFill>
                          <a:effectLst/>
                          <a:latin typeface="微软雅黑" panose="020B0503020204020204" charset="-122"/>
                          <a:ea typeface="微软雅黑" panose="020B0503020204020204" charset="-122"/>
                          <a:cs typeface="微软雅黑" panose="020B0503020204020204" charset="-122"/>
                        </a:rPr>
                        <a:t>欧洲临床微生物与感染性疾病学会</a:t>
                      </a:r>
                      <a:r>
                        <a:rPr lang="en-US" altLang="zh-CN" sz="1500" b="0"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i="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500" i="0" dirty="0">
                        <a:solidFill>
                          <a:srgbClr val="333333"/>
                        </a:solidFill>
                        <a:effectLst/>
                        <a:latin typeface="微软雅黑" panose="020B0503020204020204" charset="-122"/>
                        <a:ea typeface="微软雅黑" panose="020B0503020204020204" charset="-122"/>
                        <a:cs typeface="微软雅黑" panose="020B0503020204020204" charset="-122"/>
                      </a:endParaRPr>
                    </a:p>
                    <a:p>
                      <a:pPr marL="0" marR="0" lvl="0" indent="0" algn="l" defTabSz="685800" rtl="0" eaLnBrk="1" fontAlgn="auto" latinLnBrk="0" hangingPunct="1">
                        <a:lnSpc>
                          <a:spcPct val="270000"/>
                        </a:lnSpc>
                        <a:spcBef>
                          <a:spcPts val="0"/>
                        </a:spcBef>
                        <a:spcAft>
                          <a:spcPts val="0"/>
                        </a:spcAft>
                        <a:buClrTx/>
                        <a:buSzTx/>
                        <a:buFont typeface="Arial" panose="020B0604020202020204" pitchFamily="34" charset="0"/>
                        <a:buNone/>
                        <a:defRPr/>
                      </a:pPr>
                      <a:r>
                        <a:rPr lang="en-US" altLang="zh-CN" sz="1500" b="1" i="0" dirty="0">
                          <a:solidFill>
                            <a:srgbClr val="333333"/>
                          </a:solidFill>
                          <a:effectLst/>
                          <a:latin typeface="微软雅黑" panose="020B0503020204020204" charset="-122"/>
                          <a:ea typeface="微软雅黑" panose="020B0503020204020204" charset="-122"/>
                          <a:cs typeface="微软雅黑" panose="020B0503020204020204" charset="-122"/>
                        </a:rPr>
                        <a:t>6</a:t>
                      </a:r>
                      <a:r>
                        <a:rPr lang="zh-CN" altLang="en-US" sz="1500" b="1" i="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儿童社区获得性细菌性脑膜炎诊断与治疗专家共识</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儿童细菌性脑膜炎并发症诊疗专家共识</a:t>
                      </a:r>
                      <a:r>
                        <a:rPr lang="en-US" altLang="zh-CN" sz="1500" b="1"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zh-CN" altLang="en-US" sz="1500" b="0" i="0" kern="1200" dirty="0">
                          <a:solidFill>
                            <a:srgbClr val="333333"/>
                          </a:solidFill>
                          <a:effectLst/>
                          <a:latin typeface="微软雅黑" panose="020B0503020204020204" charset="-122"/>
                          <a:ea typeface="微软雅黑" panose="020B0503020204020204" charset="-122"/>
                          <a:cs typeface="微软雅黑" panose="020B0503020204020204" charset="-122"/>
                        </a:rPr>
                        <a:t>中华医学会</a:t>
                      </a:r>
                      <a:r>
                        <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rPr>
                        <a:t>)</a:t>
                      </a:r>
                      <a:r>
                        <a:rPr lang="en-US" altLang="zh-CN" sz="1200" b="0" i="0" kern="1200" dirty="0">
                          <a:solidFill>
                            <a:srgbClr val="333333"/>
                          </a:solidFill>
                          <a:effectLst/>
                          <a:latin typeface="微软雅黑" panose="020B0503020204020204" charset="-122"/>
                          <a:ea typeface="微软雅黑" panose="020B0503020204020204" charset="-122"/>
                          <a:cs typeface="微软雅黑" panose="020B0503020204020204" charset="-122"/>
                        </a:rPr>
                        <a:t>;</a:t>
                      </a:r>
                      <a:endParaRPr lang="en-US" altLang="zh-CN" sz="1500" b="0" i="0" kern="1200" dirty="0">
                        <a:solidFill>
                          <a:srgbClr val="333333"/>
                        </a:solidFill>
                        <a:effectLst/>
                        <a:latin typeface="微软雅黑" panose="020B0503020204020204" charset="-122"/>
                        <a:ea typeface="微软雅黑" panose="020B0503020204020204" charset="-122"/>
                        <a:cs typeface="微软雅黑" panose="020B0503020204020204" charset="-122"/>
                      </a:endParaRPr>
                    </a:p>
                  </a:txBody>
                  <a:tcPr anchor="c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5" name="矩形 4" descr="e7d195523061f1c09e9d68d7cf438b91ef959ecb14fc25d26BBA7F7DBC18E55DFF4014AF651F0BF2569D4B6C1DA7F1A4683A481403BD872FC687266AD13265C1DE7C373772FD8728ABDD69ADD03BFF5BE2862BC891DBB79E43A8244B4D7DEEF5699FBCECC4B588A2B2DB873A491956D064FEA000E55D99376C74C72843D12C9B3B90E2D60B285D6553FF3EF3DB706EFF"/>
          <p:cNvSpPr/>
          <p:nvPr/>
        </p:nvSpPr>
        <p:spPr>
          <a:xfrm>
            <a:off x="1294130" y="937895"/>
            <a:ext cx="9448800" cy="460375"/>
          </a:xfrm>
          <a:prstGeom prst="rect">
            <a:avLst/>
          </a:prstGeom>
        </p:spPr>
        <p:txBody>
          <a:bodyPr wrap="square">
            <a:spAutoFit/>
          </a:bodyPr>
          <a:lstStyle/>
          <a:p>
            <a:pPr algn="ctr" fontAlgn="base">
              <a:spcBef>
                <a:spcPct val="0"/>
              </a:spcBef>
              <a:spcAft>
                <a:spcPct val="0"/>
              </a:spcAft>
              <a:defRPr/>
            </a:pPr>
            <a:r>
              <a:rPr lang="zh-CN" altLang="en-US" sz="2400" b="1" dirty="0">
                <a:latin typeface="微软雅黑" panose="020B0503020204020204" charset="-122"/>
                <a:ea typeface="微软雅黑" panose="020B0503020204020204" charset="-122"/>
                <a:cs typeface="微软雅黑" panose="020B0503020204020204" charset="-122"/>
                <a:sym typeface="+mn-ea"/>
              </a:rPr>
              <a:t>注射用头孢曲松钠舒巴坦钠，</a:t>
            </a:r>
            <a:r>
              <a:rPr lang="zh-CN" altLang="en-US" sz="2400" b="1" dirty="0">
                <a:latin typeface="微软雅黑" panose="020B0503020204020204" charset="-122"/>
                <a:ea typeface="微软雅黑" panose="020B0503020204020204" charset="-122"/>
              </a:rPr>
              <a:t>多项权威指南推荐</a:t>
            </a:r>
            <a:endParaRPr lang="zh-CN" altLang="en-US" sz="2800" b="1" dirty="0">
              <a:latin typeface="微软雅黑" panose="020B0503020204020204" charset="-122"/>
              <a:ea typeface="微软雅黑" panose="020B0503020204020204" charset="-122"/>
            </a:endParaRPr>
          </a:p>
        </p:txBody>
      </p:sp>
      <p:sp>
        <p:nvSpPr>
          <p:cNvPr id="4" name="PA_文本框 4"/>
          <p:cNvSpPr txBox="1"/>
          <p:nvPr>
            <p:custDataLst>
              <p:tags r:id="rId2"/>
            </p:custDataLst>
          </p:nvPr>
        </p:nvSpPr>
        <p:spPr>
          <a:xfrm>
            <a:off x="843280" y="229235"/>
            <a:ext cx="1734820" cy="427355"/>
          </a:xfrm>
          <a:prstGeom prst="rect">
            <a:avLst/>
          </a:prstGeom>
          <a:noFill/>
        </p:spPr>
        <p:txBody>
          <a:bodyPr rIns="270000">
            <a:normAutofit/>
          </a:bodyPr>
          <a:lstStyle/>
          <a:p>
            <a:pPr algn="r">
              <a:defRPr/>
            </a:pPr>
            <a:r>
              <a:rPr lang="zh-CN" altLang="en-US" sz="2000" b="1" dirty="0">
                <a:latin typeface="微软雅黑" panose="020B0503020204020204" charset="-122"/>
                <a:ea typeface="微软雅黑" panose="020B0503020204020204" charset="-122"/>
                <a:sym typeface="+mn-ea"/>
              </a:rPr>
              <a:t>有效性</a:t>
            </a:r>
            <a:r>
              <a:rPr lang="en-US" altLang="zh-CN" sz="2000" b="1" dirty="0">
                <a:latin typeface="微软雅黑" panose="020B0503020204020204" charset="-122"/>
                <a:ea typeface="微软雅黑" panose="020B0503020204020204" charset="-122"/>
                <a:sym typeface="+mn-ea"/>
              </a:rPr>
              <a:t>(3/3)</a:t>
            </a:r>
          </a:p>
        </p:txBody>
      </p:sp>
      <p:sp>
        <p:nvSpPr>
          <p:cNvPr id="8" name="圆角矩形 7"/>
          <p:cNvSpPr/>
          <p:nvPr>
            <p:custDataLst>
              <p:tags r:id="rId3"/>
            </p:custDataLst>
          </p:nvPr>
        </p:nvSpPr>
        <p:spPr bwMode="auto">
          <a:xfrm>
            <a:off x="207645" y="252730"/>
            <a:ext cx="635635" cy="403860"/>
          </a:xfrm>
          <a:prstGeom prst="roundRect">
            <a:avLst/>
          </a:prstGeom>
          <a:solidFill>
            <a:srgbClr val="2E665F"/>
          </a:solidFill>
          <a:ln w="38100">
            <a:solidFill>
              <a:schemeClr val="bg1"/>
            </a:solidFill>
          </a:ln>
          <a:effectLst>
            <a:outerShdw blurRad="203200" dist="88900" dir="8100000" sx="102000" sy="102000" algn="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2000" dirty="0">
                <a:solidFill>
                  <a:schemeClr val="bg1"/>
                </a:solidFill>
                <a:latin typeface="微软雅黑" panose="020B0503020204020204" charset="-122"/>
                <a:ea typeface="微软雅黑" panose="020B0503020204020204" charset="-122"/>
                <a:cs typeface="+mn-ea"/>
                <a:sym typeface="+mn-lt"/>
              </a:rPr>
              <a:t>03</a:t>
            </a:r>
            <a:endParaRPr lang="en-US" altLang="zh-CN" sz="2800" dirty="0">
              <a:solidFill>
                <a:schemeClr val="bg1"/>
              </a:solidFill>
              <a:latin typeface="微软雅黑" panose="020B0503020204020204" charset="-122"/>
              <a:ea typeface="微软雅黑" panose="020B0503020204020204" charset="-122"/>
              <a:cs typeface="+mn-ea"/>
              <a:sym typeface="+mn-lt"/>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ESOURCE_RECORD_KEY" val="{&quot;13&quot;:[4716335,4721696,20209633,4364974],&quot;65&quot;:[20231291]}"/>
  <p:tag name="COMMONDATA" val="eyJoZGlkIjoiZjNiZjgxNTY4Nzk3NzQzYzI2YzI0NTk5NGFjNzRjYzEifQ=="/>
</p:tagLst>
</file>

<file path=ppt/tags/tag10.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1.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2.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3.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4.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6.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18.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19.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0.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1.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2.xml><?xml version="1.0" encoding="utf-8"?>
<p:tagLst xmlns:a="http://schemas.openxmlformats.org/drawingml/2006/main" xmlns:r="http://schemas.openxmlformats.org/officeDocument/2006/relationships" xmlns:p="http://schemas.openxmlformats.org/presentationml/2006/main">
  <p:tag name="TABLE_ENDDRAG_ORIGIN_RECT" val="877*204"/>
  <p:tag name="TABLE_ENDDRAG_RECT" val="45*72*877*204"/>
</p:tagLst>
</file>

<file path=ppt/tags/tag23.xml><?xml version="1.0" encoding="utf-8"?>
<p:tagLst xmlns:a="http://schemas.openxmlformats.org/drawingml/2006/main" xmlns:r="http://schemas.openxmlformats.org/officeDocument/2006/relationships" xmlns:p="http://schemas.openxmlformats.org/presentationml/2006/main">
  <p:tag name="TABLE_ENDDRAG_ORIGIN_RECT" val="876*207"/>
  <p:tag name="TABLE_ENDDRAG_RECT" val="46*287*876*207"/>
</p:tagLst>
</file>

<file path=ppt/tags/tag24.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6.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2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28.xml><?xml version="1.0" encoding="utf-8"?>
<p:tagLst xmlns:a="http://schemas.openxmlformats.org/drawingml/2006/main" xmlns:r="http://schemas.openxmlformats.org/officeDocument/2006/relationships" xmlns:p="http://schemas.openxmlformats.org/presentationml/2006/main">
  <p:tag name="TABLE_ENDDRAG_ORIGIN_RECT" val="732*120"/>
  <p:tag name="TABLE_ENDDRAG_RECT" val="149*400*732*120"/>
</p:tagLst>
</file>

<file path=ppt/tags/tag29.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30.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1.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2.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3.xml><?xml version="1.0" encoding="utf-8"?>
<p:tagLst xmlns:a="http://schemas.openxmlformats.org/drawingml/2006/main" xmlns:r="http://schemas.openxmlformats.org/officeDocument/2006/relationships" xmlns:p="http://schemas.openxmlformats.org/presentationml/2006/main">
  <p:tag name="TABLE_ENDDRAG_ORIGIN_RECT" val="790*385"/>
  <p:tag name="TABLE_ENDDRAG_RECT" val="83*126*790*385"/>
</p:tagLst>
</file>

<file path=ppt/tags/tag34.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6.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38.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39.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4.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MH" val="20171015153257"/>
  <p:tag name="MH_LIBRARY" val="GRAPHIC"/>
  <p:tag name="MH_ORDER" val="TextBox 4"/>
  <p:tag name="PA" val="v3.2.0"/>
</p:tagLst>
</file>

<file path=ppt/tags/tag4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8}"/>
</p:tagLst>
</file>

<file path=ppt/tags/tag5.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6.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7.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8.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ags/tag9.xml><?xml version="1.0" encoding="utf-8"?>
<p:tagLst xmlns:a="http://schemas.openxmlformats.org/drawingml/2006/main" xmlns:r="http://schemas.openxmlformats.org/officeDocument/2006/relationships" xmlns:p="http://schemas.openxmlformats.org/presentationml/2006/main">
  <p:tag name="KSO_WM_DIAGRAM_VIRTUALLY_FRAME" val="{&quot;height&quot;:346.6948031496063,&quot;left&quot;:142.3775590551181,&quot;top&quot;:109.8535433070866,&quot;width&quot;:766.1724409448817}"/>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111</TotalTime>
  <Words>2964</Words>
  <Application>Microsoft Office PowerPoint</Application>
  <PresentationFormat>宽屏</PresentationFormat>
  <Paragraphs>186</Paragraphs>
  <Slides>12</Slides>
  <Notes>12</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Bebas</vt:lpstr>
      <vt:lpstr>等线</vt:lpstr>
      <vt:lpstr>宋体</vt:lpstr>
      <vt:lpstr>微软雅黑</vt:lpstr>
      <vt:lpstr>Arial</vt:lpstr>
      <vt:lpstr>Calibri</vt:lpstr>
      <vt:lpstr>Calibri Light</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74598</dc:creator>
  <cp:lastModifiedBy>英贤 邝</cp:lastModifiedBy>
  <cp:revision>153</cp:revision>
  <dcterms:created xsi:type="dcterms:W3CDTF">2020-08-31T05:27:00Z</dcterms:created>
  <dcterms:modified xsi:type="dcterms:W3CDTF">2025-07-17T09:13:17Z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2052-12.1.0.17147</vt:lpwstr>
  </property>
  <property fmtid="{D5CDD505-2E9C-101B-9397-08002B2CF9AE}" pid="3" name="ICV">
    <vt:lpwstr>2B06425DFCBE4AC786DF8A1EF92911B3_13</vt:lpwstr>
  </property>
</Properties>
</file>